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50"/>
  </p:notesMasterIdLst>
  <p:sldIdLst>
    <p:sldId id="1249" r:id="rId2"/>
    <p:sldId id="1003" r:id="rId3"/>
    <p:sldId id="1004" r:id="rId4"/>
    <p:sldId id="1165" r:id="rId5"/>
    <p:sldId id="1164" r:id="rId6"/>
    <p:sldId id="1163" r:id="rId7"/>
    <p:sldId id="1162" r:id="rId8"/>
    <p:sldId id="1161" r:id="rId9"/>
    <p:sldId id="1160" r:id="rId10"/>
    <p:sldId id="1048" r:id="rId11"/>
    <p:sldId id="1049" r:id="rId12"/>
    <p:sldId id="1050" r:id="rId13"/>
    <p:sldId id="1208" r:id="rId14"/>
    <p:sldId id="1051" r:id="rId15"/>
    <p:sldId id="1159" r:id="rId16"/>
    <p:sldId id="1052" r:id="rId17"/>
    <p:sldId id="1212" r:id="rId18"/>
    <p:sldId id="1263" r:id="rId19"/>
    <p:sldId id="1054" r:id="rId20"/>
    <p:sldId id="1055" r:id="rId21"/>
    <p:sldId id="1056" r:id="rId22"/>
    <p:sldId id="1057" r:id="rId23"/>
    <p:sldId id="1058" r:id="rId24"/>
    <p:sldId id="1059" r:id="rId25"/>
    <p:sldId id="1060" r:id="rId26"/>
    <p:sldId id="1061" r:id="rId27"/>
    <p:sldId id="1062" r:id="rId28"/>
    <p:sldId id="1264" r:id="rId29"/>
    <p:sldId id="1063" r:id="rId30"/>
    <p:sldId id="1064" r:id="rId31"/>
    <p:sldId id="1065" r:id="rId32"/>
    <p:sldId id="1066" r:id="rId33"/>
    <p:sldId id="1067" r:id="rId34"/>
    <p:sldId id="1068" r:id="rId35"/>
    <p:sldId id="1069" r:id="rId36"/>
    <p:sldId id="1265" r:id="rId37"/>
    <p:sldId id="1070" r:id="rId38"/>
    <p:sldId id="1071" r:id="rId39"/>
    <p:sldId id="1072" r:id="rId40"/>
    <p:sldId id="1027" r:id="rId41"/>
    <p:sldId id="1074" r:id="rId42"/>
    <p:sldId id="1075" r:id="rId43"/>
    <p:sldId id="1189" r:id="rId44"/>
    <p:sldId id="1190" r:id="rId45"/>
    <p:sldId id="1188" r:id="rId46"/>
    <p:sldId id="1266" r:id="rId47"/>
    <p:sldId id="1175" r:id="rId48"/>
    <p:sldId id="1179" r:id="rId49"/>
    <p:sldId id="1216" r:id="rId50"/>
    <p:sldId id="1196" r:id="rId51"/>
    <p:sldId id="1173" r:id="rId52"/>
    <p:sldId id="1200" r:id="rId53"/>
    <p:sldId id="1201" r:id="rId54"/>
    <p:sldId id="1167" r:id="rId55"/>
    <p:sldId id="1202" r:id="rId56"/>
    <p:sldId id="1269" r:id="rId57"/>
    <p:sldId id="1185" r:id="rId58"/>
    <p:sldId id="1184" r:id="rId59"/>
    <p:sldId id="1217" r:id="rId60"/>
    <p:sldId id="1183" r:id="rId61"/>
    <p:sldId id="1197" r:id="rId62"/>
    <p:sldId id="1238" r:id="rId63"/>
    <p:sldId id="1204" r:id="rId64"/>
    <p:sldId id="1205" r:id="rId65"/>
    <p:sldId id="1206" r:id="rId66"/>
    <p:sldId id="1207" r:id="rId67"/>
    <p:sldId id="1186" r:id="rId68"/>
    <p:sldId id="1191" r:id="rId69"/>
    <p:sldId id="1198" r:id="rId70"/>
    <p:sldId id="1192" r:id="rId71"/>
    <p:sldId id="1194" r:id="rId72"/>
    <p:sldId id="1268" r:id="rId73"/>
    <p:sldId id="1213" r:id="rId74"/>
    <p:sldId id="1081" r:id="rId75"/>
    <p:sldId id="1083" r:id="rId76"/>
    <p:sldId id="1214" r:id="rId77"/>
    <p:sldId id="1084" r:id="rId78"/>
    <p:sldId id="1270" r:id="rId79"/>
    <p:sldId id="1085" r:id="rId80"/>
    <p:sldId id="1086" r:id="rId81"/>
    <p:sldId id="1087" r:id="rId82"/>
    <p:sldId id="1088" r:id="rId83"/>
    <p:sldId id="1089" r:id="rId84"/>
    <p:sldId id="1090" r:id="rId85"/>
    <p:sldId id="1091" r:id="rId86"/>
    <p:sldId id="1092" r:id="rId87"/>
    <p:sldId id="1093" r:id="rId88"/>
    <p:sldId id="1094" r:id="rId89"/>
    <p:sldId id="1095" r:id="rId90"/>
    <p:sldId id="1271" r:id="rId91"/>
    <p:sldId id="1097" r:id="rId92"/>
    <p:sldId id="1098" r:id="rId93"/>
    <p:sldId id="1099" r:id="rId94"/>
    <p:sldId id="1100" r:id="rId95"/>
    <p:sldId id="1101" r:id="rId96"/>
    <p:sldId id="1102" r:id="rId97"/>
    <p:sldId id="1103" r:id="rId98"/>
    <p:sldId id="1104" r:id="rId99"/>
    <p:sldId id="1215" r:id="rId100"/>
    <p:sldId id="1273" r:id="rId101"/>
    <p:sldId id="1106" r:id="rId102"/>
    <p:sldId id="1107" r:id="rId103"/>
    <p:sldId id="1108" r:id="rId104"/>
    <p:sldId id="1109" r:id="rId105"/>
    <p:sldId id="1110" r:id="rId106"/>
    <p:sldId id="1111" r:id="rId107"/>
    <p:sldId id="1112" r:id="rId108"/>
    <p:sldId id="1113" r:id="rId109"/>
    <p:sldId id="1115" r:id="rId110"/>
    <p:sldId id="1117" r:id="rId111"/>
    <p:sldId id="1278" r:id="rId112"/>
    <p:sldId id="1253" r:id="rId113"/>
    <p:sldId id="1225" r:id="rId114"/>
    <p:sldId id="1224" r:id="rId115"/>
    <p:sldId id="1118" r:id="rId116"/>
    <p:sldId id="1218" r:id="rId117"/>
    <p:sldId id="1219" r:id="rId118"/>
    <p:sldId id="1233" r:id="rId119"/>
    <p:sldId id="1119" r:id="rId120"/>
    <p:sldId id="1226" r:id="rId121"/>
    <p:sldId id="1274" r:id="rId122"/>
    <p:sldId id="1232" r:id="rId123"/>
    <p:sldId id="1234" r:id="rId124"/>
    <p:sldId id="1235" r:id="rId125"/>
    <p:sldId id="1236" r:id="rId126"/>
    <p:sldId id="1121" r:id="rId127"/>
    <p:sldId id="1247" r:id="rId128"/>
    <p:sldId id="1275" r:id="rId129"/>
    <p:sldId id="1122" r:id="rId130"/>
    <p:sldId id="1123" r:id="rId131"/>
    <p:sldId id="1124" r:id="rId132"/>
    <p:sldId id="1125" r:id="rId133"/>
    <p:sldId id="1126" r:id="rId134"/>
    <p:sldId id="1127" r:id="rId135"/>
    <p:sldId id="1254" r:id="rId136"/>
    <p:sldId id="1128" r:id="rId137"/>
    <p:sldId id="1129" r:id="rId138"/>
    <p:sldId id="1130" r:id="rId139"/>
    <p:sldId id="1131" r:id="rId140"/>
    <p:sldId id="1132" r:id="rId141"/>
    <p:sldId id="1244" r:id="rId142"/>
    <p:sldId id="1245" r:id="rId143"/>
    <p:sldId id="1243" r:id="rId144"/>
    <p:sldId id="1242" r:id="rId145"/>
    <p:sldId id="1240" r:id="rId146"/>
    <p:sldId id="1138" r:id="rId147"/>
    <p:sldId id="1139" r:id="rId148"/>
    <p:sldId id="1280" r:id="rId149"/>
  </p:sldIdLst>
  <p:sldSz cx="12192000" cy="6858000"/>
  <p:notesSz cx="9144000" cy="6858000"/>
  <p:embeddedFontLst>
    <p:embeddedFont>
      <p:font typeface="Calibri" panose="020F0502020204030204" pitchFamily="34" charset="0"/>
      <p:regular r:id="rId151"/>
      <p:bold r:id="rId152"/>
      <p:italic r:id="rId153"/>
      <p:boldItalic r:id="rId154"/>
    </p:embeddedFont>
    <p:embeddedFont>
      <p:font typeface="Cambria" panose="02040503050406030204" pitchFamily="18" charset="0"/>
      <p:regular r:id="rId155"/>
      <p:bold r:id="rId156"/>
      <p:italic r:id="rId157"/>
      <p:boldItalic r:id="rId158"/>
    </p:embeddedFont>
    <p:embeddedFont>
      <p:font typeface="Rockwell" panose="02060603020205020403" pitchFamily="18" charset="0"/>
      <p:regular r:id="rId159"/>
      <p:bold r:id="rId160"/>
      <p:italic r:id="rId161"/>
      <p:boldItalic r:id="rId162"/>
    </p:embeddedFont>
    <p:embeddedFont>
      <p:font typeface="Rockwell Condensed" panose="02060603050405020104" pitchFamily="18" charset="0"/>
      <p:regular r:id="rId163"/>
      <p:bold r:id="rId1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FBF7"/>
    <a:srgbClr val="FF0A00"/>
    <a:srgbClr val="F7EFD9"/>
    <a:srgbClr val="FEC908"/>
    <a:srgbClr val="F7EFD8"/>
    <a:srgbClr val="D6E0E7"/>
    <a:srgbClr val="004376"/>
    <a:srgbClr val="005A9E"/>
    <a:srgbClr val="FF25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45" autoAdjust="0"/>
    <p:restoredTop sz="94643" autoAdjust="0"/>
  </p:normalViewPr>
  <p:slideViewPr>
    <p:cSldViewPr snapToGrid="0" snapToObjects="1">
      <p:cViewPr varScale="1">
        <p:scale>
          <a:sx n="105" d="100"/>
          <a:sy n="105" d="100"/>
        </p:scale>
        <p:origin x="192" y="56"/>
      </p:cViewPr>
      <p:guideLst/>
    </p:cSldViewPr>
  </p:slideViewPr>
  <p:outlineViewPr>
    <p:cViewPr>
      <p:scale>
        <a:sx n="33" d="100"/>
        <a:sy n="33" d="100"/>
      </p:scale>
      <p:origin x="0" y="-623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6013"/>
    </p:cViewPr>
  </p:sorterViewPr>
  <p:notesViewPr>
    <p:cSldViewPr snapToGrid="0" snapToObjects="1">
      <p:cViewPr varScale="1">
        <p:scale>
          <a:sx n="92" d="100"/>
          <a:sy n="92" d="100"/>
        </p:scale>
        <p:origin x="106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1.fntdata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.fntdata"/><Relationship Id="rId156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30BC0-D9FC-4211-87BA-2C70BECCF0FC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25B28-5BA2-4F18-AE20-9502F4866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04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1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15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35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08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35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24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39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9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27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69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69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22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44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we are launching MemoryRanger console application.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loads the hypervisor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/ˈ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haɪpə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(r)ˌ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vaɪzə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(r)/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protect kernel memory.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boss is launching his console, which loads a driver. The boss creates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see the created the file handle and the allocated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f_write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boss is setting up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boss is checking the budget. Done.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boss receives a call and the budget file remains open.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moment, the attacker is getting a chance to snoop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is launching its console. He is trying to open the budget using file system routine ZwCreateFile.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 fails to open the file, because Windows prevents illegal access to the budget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willing to gain an access by hijacking.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copies the address of the FILE_OBJECT. 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f_open_by_hijacking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attacker creates a file hijacker. Windows creates this file and returns the file handle and the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trying to read the budget FILE_OBJECT, but he fails.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illegal memory access to the budget FILE_OBJECT.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 the attacker is still hoping to read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reading a real budget, the attacker can read only the deliberately foisted fake {pause}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fails again.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anyway, he is trying to overwrite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boss decides to check his budget he will see the originals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all illegal access attempts to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let’s compare these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ðiːz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files. We close the budget file and the file hijacker and both control consoles as well.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budget file includes only the budget and all attackers input data is in his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 is protected.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41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we are launching MemoryRanger console application.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loads the hypervisor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/ˈ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haɪpə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(r)ˌ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vaɪzə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(r)/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protect kernel memory.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boss is launching his console, which loads a driver. The boss creates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see the created the file handle and the allocated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f_write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boss is setting up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boss is checking the budget. Done.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boss receives a call and the budget file remains open.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moment, the attacker is getting a chance to snoop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is launching its console. He is trying to open the budget using file system routine ZwCreateFile.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 fails to open the file, because Windows prevents illegal access to the budget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willing to gain an access by hijacking.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copies the address of the FILE_OBJECT. 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f_open_by_hijacking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attacker creates a file hijacker. Windows creates this file and returns the file handle and the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trying to read the budget FILE_OBJECT, but he fails.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illegal memory access to the budget FILE_OBJECT.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 the attacker is still hoping to read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reading a real budget, the attacker can read only the deliberately foisted fake {pause}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fails again.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anyway, he is trying to overwrite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boss decides to check his budget he will see the originals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all illegal access attempts to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let’s compare these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ðiːz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files. We close the budget file and the file hijacker and both control consoles as well.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budget file includes only the budget and all attackers input data is in his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 is protected.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73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we are launching MemoryRanger console application.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loads the hypervisor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/ˈ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haɪpə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(r)ˌ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vaɪzə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(r)/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protect kernel memory.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boss is launching his console, which loads a driver. The boss creates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see the created the file handle and the allocated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f_write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boss is setting up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boss is checking the budget. Done.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boss receives a call and the budget file remains open.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moment, the attacker is getting a chance to snoop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is launching its console. He is trying to open the budget using file system routine ZwCreateFile.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 fails to open the file, because Windows prevents illegal access to the budget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willing to gain an access by hijacking.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copies the address of the FILE_OBJECT. 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f_open_by_hijacking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attacker creates a file hijacker. Windows creates this file and returns the file handle and the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trying to read the budget FILE_OBJECT, but he fails.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illegal memory access to the budget FILE_OBJECT.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 the attacker is still hoping to read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reading a real budget, the attacker can read only the deliberately foisted fake {pause}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fails again.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anyway, he is trying to overwrite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boss decides to check his budget he will see the originals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all illegal access attempts to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let’s compare these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ðiːz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files. We close the budget file and the file hijacker and both control consoles as well.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budget file includes only the budget and all attackers input data is in his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 is protected.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41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of all, we are launching MemoryRanger console application.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loads the hypervisor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/ˈ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haɪpə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(r)ˌ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vaɪzə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(r)/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protect kernel memory.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boss is launching his console, which loads a driver. The boss creates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can see the created the file handle and the allocated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f_write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boss is setting up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boss is checking the budget. Done.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boss receives a call and the budget file remains open.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moment, the attacker is getting a chance to snoop the budget.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is launching its console. He is trying to open the budget using file system routine ZwCreateFile.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he fails to open the file, because Windows prevents illegal access to the budget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willing to gain an access by hijacking.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copies the address of the FILE_OBJECT. By using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f_open_by_hijacking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attacker creates a file hijacker. Windows creates this file and returns the file handle and the FILE_OBJECT structure.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attacker is trying to read the budget FILE_OBJECT, but he fails.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illegal memory access to the budget FILE_OBJECT.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Anyway, the attacker is still hoping to read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instead of reading a real budget, the attacker can read only the deliberately foisted fake {pause}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fails again.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anyway, he is trying to overwrite the budget file.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boss decides to check his budget he will see the originals data.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MemoryRanger prevents all illegal access attempts to the budget.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let’s compare these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ðiːz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files. We close the budget file and the file hijacker and both control consoles as well.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budget file includes only the budget and all attackers input data is in his file.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 is protected.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39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process the following three events: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09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process the following three events: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1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41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process the following three events: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3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process the following three events: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3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process the following three events: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56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process the following three events: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50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process the following three events: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921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process the following three events: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13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process the following three events: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84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process the following three events: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081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to process the following three events: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50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98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2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00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2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28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2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put it in a nutshell the MemoryRanger dispatcher is here. It processes three EPT violations and one VM exit.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48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A985-5C0F-42D9-A41E-ACE0058469D5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1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C869-ACCD-45C4-880D-4D17BE3F18C6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1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D175-CA42-4FEF-89C9-FCD3A847E4B5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8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30000"/>
              </a:lnSpc>
              <a:defRPr sz="3200"/>
            </a:lvl1pPr>
            <a:lvl2pPr>
              <a:lnSpc>
                <a:spcPct val="114000"/>
              </a:lnSpc>
              <a:defRPr sz="28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7969-D6BA-44EE-A233-552B2DEA9C06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048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4B54629-966C-43A1-9BE7-23FAE49C2A8D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8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AA68-A934-43A2-A6B9-B91693DE5624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4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DFAD-9EC1-4C52-A848-460B8934D3AD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7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E90F-ECA5-4C86-B257-640C4224C189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4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5C57-FAEF-4C2C-BB29-1D4EBB54A37E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8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9D44-EE47-479E-A260-84357BD1C1F2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3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1603-F567-41B1-8FA5-3A81E1FF3DD5}" type="datetime1">
              <a:rPr lang="en-US" smtClean="0"/>
              <a:t>10/31/2021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5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3B19475-E11F-4D0C-96D0-24601F71C1F5}" type="datetime1">
              <a:rPr lang="en-US" smtClean="0"/>
              <a:t>10/31/2021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29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8.png"/><Relationship Id="rId4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3.em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2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66g4PgtuD7c?vq=hd144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K:\Dropbox\_Pubs&amp;Confs\21\Texas%20Cyber%20Summit\demo2_prevention_ppl_disabling.bat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8.png"/><Relationship Id="rId4" Type="http://schemas.openxmlformats.org/officeDocument/2006/relationships/image" Target="../media/image2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IELn8mcMZ4Q?vq=hd144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K:\Dropbox\_Pubs&amp;Confs\21\Texas%20Cyber%20Summit\demo3_ppl_enabling_to_dump.ba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7.png"/><Relationship Id="rId4" Type="http://schemas.openxmlformats.org/officeDocument/2006/relationships/image" Target="../media/image2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GEc-GOWtm8M?vq=hd144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K:\Dropbox\_Pubs&amp;Confs\21\Texas%20Cyber%20Summit\demo4_prevention_ppl_enabling_to_dump.bat" TargetMode="Externa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13.png"/><Relationship Id="rId4" Type="http://schemas.openxmlformats.org/officeDocument/2006/relationships/image" Target="../media/image2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gorKorkin/MemoryRanger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gorKorkin/MemoryRanger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gorKorkin/MemoryRanger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gorKorkin/MemoryRanger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gorKorkin/MemoryRanger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gorKorkin/MemoryRang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6.png"/><Relationship Id="rId7" Type="http://schemas.openxmlformats.org/officeDocument/2006/relationships/hyperlink" Target="https://conference.hitb.org/hitb-lockdown002/sessions/kernel-hijacking-is-not-an-option-memoryranger-comes-to-rescue-again/" TargetMode="External"/><Relationship Id="rId12" Type="http://schemas.openxmlformats.org/officeDocument/2006/relationships/image" Target="../media/image131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microsoft.com/office/2007/relationships/hdphoto" Target="../media/hdphoto5.wdp"/><Relationship Id="rId5" Type="http://schemas.openxmlformats.org/officeDocument/2006/relationships/hyperlink" Target="https://igorkorkin.blogspot.com/2018/12/divide-et-impera-memoryranger-runs.html" TargetMode="External"/><Relationship Id="rId10" Type="http://schemas.openxmlformats.org/officeDocument/2006/relationships/image" Target="../media/image130.png"/><Relationship Id="rId4" Type="http://schemas.openxmlformats.org/officeDocument/2006/relationships/hyperlink" Target="https://igorkorkin.blogspot.com/2019/04/memoryranger-prevents-hijacking.html" TargetMode="External"/><Relationship Id="rId9" Type="http://schemas.openxmlformats.org/officeDocument/2006/relationships/image" Target="../media/image129.gi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image" Target="../media/image13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emf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igor.korkin/" TargetMode="External"/><Relationship Id="rId5" Type="http://schemas.openxmlformats.org/officeDocument/2006/relationships/hyperlink" Target="https://igorkorkin.blogspot.com/" TargetMode="External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4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7.png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Korkin/PP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Korkin/PP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Korkin/PP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Korkin/PP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orKorkin/PP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1.png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7.png"/><Relationship Id="rId4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9.png"/><Relationship Id="rId4" Type="http://schemas.openxmlformats.org/officeDocument/2006/relationships/image" Target="../media/image2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66g4PgtuD7c?vq=hd144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K:\Dropbox\_Pubs&amp;Confs\21\Texas%20Cyber%20Summit\demo1_ppl_disabling.bat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0AC92D-3A0C-4CC0-942F-61BBF10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2129998"/>
            <a:ext cx="12192000" cy="307520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cap="none" dirty="0"/>
              <a:t>Protected Process Light will be Protected </a:t>
            </a:r>
            <a:r>
              <a:rPr lang="en-US" sz="6000" cap="none" dirty="0">
                <a:latin typeface="Calibri" panose="020F0502020204030204" pitchFamily="34" charset="0"/>
                <a:cs typeface="Calibri" panose="020F0502020204030204" pitchFamily="34" charset="0"/>
              </a:rPr>
              <a:t>‐</a:t>
            </a:r>
            <a:r>
              <a:rPr lang="en-US" sz="6000" cap="none" dirty="0"/>
              <a:t> </a:t>
            </a:r>
            <a:br>
              <a:rPr lang="en-US" sz="6000" cap="none" dirty="0"/>
            </a:br>
            <a:r>
              <a:rPr lang="en-US" sz="6000" cap="none" dirty="0"/>
              <a:t>MemoryRanger Fills the Gap Again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1F6012-F547-481E-8030-4A2952E6C9BD}"/>
              </a:ext>
            </a:extLst>
          </p:cNvPr>
          <p:cNvSpPr txBox="1">
            <a:spLocks/>
          </p:cNvSpPr>
          <p:nvPr/>
        </p:nvSpPr>
        <p:spPr>
          <a:xfrm>
            <a:off x="1917355" y="5300002"/>
            <a:ext cx="8357287" cy="9556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ea typeface="Titillium" charset="0"/>
                <a:cs typeface="Titillium" charset="0"/>
              </a:rPr>
              <a:t>Igor Korkin</a:t>
            </a:r>
          </a:p>
          <a:p>
            <a:pPr>
              <a:defRPr/>
            </a:pPr>
            <a:r>
              <a:rPr lang="en-US" dirty="0">
                <a:solidFill>
                  <a:prstClr val="white"/>
                </a:solidFill>
                <a:ea typeface="Titillium" charset="0"/>
                <a:cs typeface="Titillium" charset="0"/>
              </a:rPr>
              <a:t>Independent Researcher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6E0B21-0220-4523-9DD3-FF510AA33C16}"/>
              </a:ext>
            </a:extLst>
          </p:cNvPr>
          <p:cNvSpPr txBox="1">
            <a:spLocks/>
          </p:cNvSpPr>
          <p:nvPr/>
        </p:nvSpPr>
        <p:spPr>
          <a:xfrm>
            <a:off x="1917356" y="6255669"/>
            <a:ext cx="8357287" cy="4354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ea typeface="Titillium" charset="0"/>
                <a:cs typeface="Titillium" charset="0"/>
              </a:rPr>
              <a:t>2021</a:t>
            </a:r>
          </a:p>
        </p:txBody>
      </p:sp>
      <p:pic>
        <p:nvPicPr>
          <p:cNvPr id="1030" name="Picture 6" descr="Texas Cyber Summit - 2021">
            <a:extLst>
              <a:ext uri="{FF2B5EF4-FFF2-40B4-BE49-F238E27FC236}">
                <a16:creationId xmlns:a16="http://schemas.microsoft.com/office/drawing/2014/main" id="{5AA21D2E-7AE3-4CE6-8542-22CCA9186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26284" r="13190" b="33817"/>
          <a:stretch/>
        </p:blipFill>
        <p:spPr bwMode="auto">
          <a:xfrm>
            <a:off x="0" y="217915"/>
            <a:ext cx="12192000" cy="22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Texas Cyber Summit - 2021 Tickets, Fri, Oct 29, 2021 at 8:00 AM | Eventbrite">
            <a:extLst>
              <a:ext uri="{FF2B5EF4-FFF2-40B4-BE49-F238E27FC236}">
                <a16:creationId xmlns:a16="http://schemas.microsoft.com/office/drawing/2014/main" id="{6875CD16-0A8C-49C6-AF68-E4A99C8BA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40" y="348740"/>
            <a:ext cx="1598575" cy="15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15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275AE2-FA24-4DDC-B6D3-CF758525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"/>
            <a:ext cx="12139996" cy="48463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77176-8CD0-482F-8E3F-60CB371B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" y="919480"/>
            <a:ext cx="11853237" cy="55863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5793B-838B-4665-8226-379ABB43EE77}"/>
              </a:ext>
            </a:extLst>
          </p:cNvPr>
          <p:cNvSpPr txBox="1"/>
          <p:nvPr/>
        </p:nvSpPr>
        <p:spPr>
          <a:xfrm>
            <a:off x="685226" y="6058032"/>
            <a:ext cx="106290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Attackers want to protect their malware processes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ABFE9ED-285F-4A76-8A33-FC7A39BA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956829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96339-EABB-473E-9052-3A471F46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 rot="150516">
            <a:off x="2082433" y="747742"/>
            <a:ext cx="8809456" cy="1599484"/>
          </a:xfrm>
          <a:prstGeom prst="cloudCallout">
            <a:avLst>
              <a:gd name="adj1" fmla="val -29100"/>
              <a:gd name="adj2" fmla="val 6046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26D5BE-C45C-45A8-A5B8-D4041751081A}"/>
              </a:ext>
            </a:extLst>
          </p:cNvPr>
          <p:cNvSpPr/>
          <p:nvPr/>
        </p:nvSpPr>
        <p:spPr>
          <a:xfrm>
            <a:off x="2518462" y="1453110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9532C9-F92B-4BD2-9FF9-E6D65DB94F18}"/>
              </a:ext>
            </a:extLst>
          </p:cNvPr>
          <p:cNvSpPr/>
          <p:nvPr/>
        </p:nvSpPr>
        <p:spPr>
          <a:xfrm>
            <a:off x="2597523" y="6016671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0027A-BBE3-4BA5-B69C-2F6C5AEDF5EE}"/>
              </a:ext>
            </a:extLst>
          </p:cNvPr>
          <p:cNvSpPr/>
          <p:nvPr/>
        </p:nvSpPr>
        <p:spPr>
          <a:xfrm>
            <a:off x="1694046" y="-1149"/>
            <a:ext cx="944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Episode </a:t>
            </a:r>
            <a:r>
              <a:rPr lang="ru-RU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US" sz="44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F2D94-8781-46A0-A51E-27386A90D3F0}"/>
              </a:ext>
            </a:extLst>
          </p:cNvPr>
          <p:cNvSpPr/>
          <p:nvPr/>
        </p:nvSpPr>
        <p:spPr>
          <a:xfrm>
            <a:off x="8893509" y="1397000"/>
            <a:ext cx="1571291" cy="516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C5BAB-096C-4DFC-941E-F27BD1CD41E6}"/>
              </a:ext>
            </a:extLst>
          </p:cNvPr>
          <p:cNvSpPr txBox="1"/>
          <p:nvPr/>
        </p:nvSpPr>
        <p:spPr>
          <a:xfrm>
            <a:off x="2548963" y="1156295"/>
            <a:ext cx="7888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dirty="0"/>
              <a:t>MemoryRanger can block Mimikatz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8" name="sounds_for_slides_2_tu-tum_short">
            <a:hlinkClick r:id="" action="ppaction://media"/>
            <a:extLst>
              <a:ext uri="{FF2B5EF4-FFF2-40B4-BE49-F238E27FC236}">
                <a16:creationId xmlns:a16="http://schemas.microsoft.com/office/drawing/2014/main" id="{FAF9B176-A5FE-4C84-85C2-C1C69CFC0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720" y="6197600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4DB22C-A339-4B23-9416-D7F91F015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07" y="2158972"/>
            <a:ext cx="2072639" cy="43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3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266A45-B4F0-4F68-94F5-A04AD4DD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08"/>
            <a:ext cx="12192000" cy="606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89402-FCEA-41CE-8D00-E656D86F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EABF18-1AAE-458F-A5DE-553BB9FC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/>
          </a:bodyPr>
          <a:lstStyle/>
          <a:p>
            <a:pPr algn="ctr"/>
            <a:r>
              <a:rPr lang="en-US" sz="4900" dirty="0"/>
              <a:t>Kernel Drivers share the same memory Space</a:t>
            </a:r>
          </a:p>
        </p:txBody>
      </p:sp>
    </p:spTree>
    <p:extLst>
      <p:ext uri="{BB962C8B-B14F-4D97-AF65-F5344CB8AC3E}">
        <p14:creationId xmlns:p14="http://schemas.microsoft.com/office/powerpoint/2010/main" val="38296626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06D6E8-1396-4BF3-868C-DD251AD4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08"/>
            <a:ext cx="12192000" cy="606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57A3D-114D-4FEE-A717-E2CD6ADA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4C0820A-8F08-4082-A347-457F49F176D4}"/>
              </a:ext>
            </a:extLst>
          </p:cNvPr>
          <p:cNvSpPr/>
          <p:nvPr/>
        </p:nvSpPr>
        <p:spPr>
          <a:xfrm>
            <a:off x="1346199" y="3454400"/>
            <a:ext cx="1371600" cy="137160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EC9F1D-9F26-4580-8A1D-FA8DAE526520}"/>
              </a:ext>
            </a:extLst>
          </p:cNvPr>
          <p:cNvSpPr/>
          <p:nvPr/>
        </p:nvSpPr>
        <p:spPr>
          <a:xfrm>
            <a:off x="-897293" y="1512668"/>
            <a:ext cx="5957668" cy="5650620"/>
          </a:xfrm>
          <a:prstGeom prst="ellipse">
            <a:avLst/>
          </a:prstGeom>
          <a:solidFill>
            <a:srgbClr val="FFCA08">
              <a:alpha val="10000"/>
            </a:srgbClr>
          </a:solidFill>
          <a:ln w="254000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437C5F7-B9E2-4CFD-9174-2DC72557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0792" y="653319"/>
            <a:ext cx="12192000" cy="5834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cap="none" dirty="0"/>
              <a:t>How to restrict access to the Protection field?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BC78CB9-A1B7-4250-B96D-DA89EB4EDA05}"/>
              </a:ext>
            </a:extLst>
          </p:cNvPr>
          <p:cNvSpPr/>
          <p:nvPr/>
        </p:nvSpPr>
        <p:spPr>
          <a:xfrm rot="4464933">
            <a:off x="500031" y="-629708"/>
            <a:ext cx="7970192" cy="11950081"/>
          </a:xfrm>
          <a:prstGeom prst="triangle">
            <a:avLst>
              <a:gd name="adj" fmla="val 15332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C819D17-D7B1-422C-BFFF-12E4E493396B}"/>
              </a:ext>
            </a:extLst>
          </p:cNvPr>
          <p:cNvSpPr/>
          <p:nvPr/>
        </p:nvSpPr>
        <p:spPr>
          <a:xfrm>
            <a:off x="3680749" y="5580046"/>
            <a:ext cx="4352081" cy="965136"/>
          </a:xfrm>
          <a:prstGeom prst="ellipse">
            <a:avLst/>
          </a:prstGeom>
          <a:solidFill>
            <a:srgbClr val="FFCA08">
              <a:alpha val="75000"/>
            </a:srgbClr>
          </a:solidFill>
          <a:ln w="3810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CB9D897-8272-4A0F-8A7F-AE8B398278BB}"/>
              </a:ext>
            </a:extLst>
          </p:cNvPr>
          <p:cNvSpPr/>
          <p:nvPr/>
        </p:nvSpPr>
        <p:spPr>
          <a:xfrm rot="19901160">
            <a:off x="2188260" y="-1906149"/>
            <a:ext cx="5720861" cy="10670293"/>
          </a:xfrm>
          <a:prstGeom prst="triangle">
            <a:avLst>
              <a:gd name="adj" fmla="val 402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647EC1F-BB92-471F-B54B-9AA3C19B5DD3}"/>
              </a:ext>
            </a:extLst>
          </p:cNvPr>
          <p:cNvSpPr/>
          <p:nvPr/>
        </p:nvSpPr>
        <p:spPr>
          <a:xfrm rot="1698840" flipH="1">
            <a:off x="3872806" y="-1906147"/>
            <a:ext cx="5720861" cy="10670293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C8A4A3-29CC-4B69-A028-528FD60A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8600"/>
            <a:ext cx="9674351" cy="79177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800" cap="none" spc="-100" dirty="0"/>
              <a:t>MemoryRanger</a:t>
            </a:r>
          </a:p>
        </p:txBody>
      </p:sp>
      <p:pic>
        <p:nvPicPr>
          <p:cNvPr id="4" name="sounds_for_slides_2_tu-tum_short">
            <a:hlinkClick r:id="" action="ppaction://media"/>
            <a:extLst>
              <a:ext uri="{FF2B5EF4-FFF2-40B4-BE49-F238E27FC236}">
                <a16:creationId xmlns:a16="http://schemas.microsoft.com/office/drawing/2014/main" id="{D20C67DB-1987-4241-BEBE-053291CF14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248" y="6223000"/>
            <a:ext cx="406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953B3-3F92-485D-9EB5-58A9712C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749" y="882004"/>
            <a:ext cx="3771400" cy="55086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03FB382-EC3C-4C29-A67E-6B28526A7A88}"/>
              </a:ext>
            </a:extLst>
          </p:cNvPr>
          <p:cNvGrpSpPr/>
          <p:nvPr/>
        </p:nvGrpSpPr>
        <p:grpSpPr>
          <a:xfrm>
            <a:off x="5624673" y="3751268"/>
            <a:ext cx="483536" cy="298442"/>
            <a:chOff x="5592110" y="3763971"/>
            <a:chExt cx="542926" cy="3381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5007E56-E829-4FCC-895F-D99D74F3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5592110" y="3763971"/>
              <a:ext cx="542926" cy="33813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6A01BE-6033-4960-B442-1914D8973A0C}"/>
                </a:ext>
              </a:extLst>
            </p:cNvPr>
            <p:cNvSpPr/>
            <p:nvPr/>
          </p:nvSpPr>
          <p:spPr>
            <a:xfrm>
              <a:off x="5745999" y="3851159"/>
              <a:ext cx="260449" cy="1603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120A7E-64E9-4DD3-A9C6-73F79B62E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1145" y="3786927"/>
              <a:ext cx="464855" cy="292223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6178F20-CE80-4ABC-831B-3F1A14F1C2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365"/>
          <a:stretch/>
        </p:blipFill>
        <p:spPr>
          <a:xfrm>
            <a:off x="5528350" y="1625404"/>
            <a:ext cx="241318" cy="240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F093E-12F7-4028-8DD5-38B4CF449B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914"/>
          <a:stretch/>
        </p:blipFill>
        <p:spPr>
          <a:xfrm>
            <a:off x="5809921" y="1626227"/>
            <a:ext cx="271462" cy="24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469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Brace 6">
            <a:extLst>
              <a:ext uri="{FF2B5EF4-FFF2-40B4-BE49-F238E27FC236}">
                <a16:creationId xmlns:a16="http://schemas.microsoft.com/office/drawing/2014/main" id="{3E20362F-1E3E-40CB-84ED-7FADC6FC0829}"/>
              </a:ext>
            </a:extLst>
          </p:cNvPr>
          <p:cNvSpPr/>
          <p:nvPr/>
        </p:nvSpPr>
        <p:spPr>
          <a:xfrm rot="5400000">
            <a:off x="2672785" y="3033273"/>
            <a:ext cx="397988" cy="2816691"/>
          </a:xfrm>
          <a:prstGeom prst="rightBrace">
            <a:avLst>
              <a:gd name="adj1" fmla="val 58142"/>
              <a:gd name="adj2" fmla="val 50000"/>
            </a:avLst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C751265-22C8-4AF4-B32F-026214B7B9B4}"/>
              </a:ext>
            </a:extLst>
          </p:cNvPr>
          <p:cNvSpPr/>
          <p:nvPr/>
        </p:nvSpPr>
        <p:spPr>
          <a:xfrm rot="5400000">
            <a:off x="7614975" y="2390454"/>
            <a:ext cx="397988" cy="5615834"/>
          </a:xfrm>
          <a:prstGeom prst="rightBrace">
            <a:avLst>
              <a:gd name="adj1" fmla="val 58142"/>
              <a:gd name="adj2" fmla="val 50000"/>
            </a:avLst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843F22-7009-48DE-8E0C-124FA4066610}"/>
              </a:ext>
            </a:extLst>
          </p:cNvPr>
          <p:cNvSpPr txBox="1"/>
          <p:nvPr/>
        </p:nvSpPr>
        <p:spPr>
          <a:xfrm>
            <a:off x="0" y="4624717"/>
            <a:ext cx="43891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Without MemoryRanger all drivers share the same kernel memory 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979212-6C8B-4A98-A8CF-2A6F66C56C6C}"/>
              </a:ext>
            </a:extLst>
          </p:cNvPr>
          <p:cNvSpPr txBox="1"/>
          <p:nvPr/>
        </p:nvSpPr>
        <p:spPr>
          <a:xfrm>
            <a:off x="5120641" y="5317215"/>
            <a:ext cx="70713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cap="none" dirty="0"/>
              <a:t>MemoryRanger isolates drivers by </a:t>
            </a:r>
            <a:br>
              <a:rPr lang="en-US" sz="2800" cap="none" dirty="0"/>
            </a:br>
            <a:r>
              <a:rPr lang="en-US" sz="2800" cap="none" dirty="0"/>
              <a:t>running them in separate kernel enclaves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30E59-1903-403A-B437-B2C02E4D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14" y="459273"/>
            <a:ext cx="9158453" cy="4381185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9C8758F-9EE7-42FB-A73B-244C414A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450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C5DD46-0DC7-4044-B0F9-491694B9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08"/>
            <a:ext cx="12192000" cy="6066984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437C5F7-B9E2-4CFD-9174-2DC72557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851"/>
            <a:ext cx="12192000" cy="5834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cap="none" dirty="0"/>
              <a:t>MemoryRanger Prevents Disabling of PPL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345C2ED-5A10-4BD7-99C7-53666436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080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6E2329-152A-4866-970B-F1716F1A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08"/>
            <a:ext cx="12192000" cy="606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6CBAF-E21A-41FF-A1FF-C7F757AF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F61900A-2FE4-4016-9374-0FC09796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851"/>
            <a:ext cx="12192000" cy="5834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cap="none" dirty="0"/>
              <a:t>MemoryRanger Prevents Disabling of PPL</a:t>
            </a:r>
          </a:p>
        </p:txBody>
      </p:sp>
    </p:spTree>
    <p:extLst>
      <p:ext uri="{BB962C8B-B14F-4D97-AF65-F5344CB8AC3E}">
        <p14:creationId xmlns:p14="http://schemas.microsoft.com/office/powerpoint/2010/main" val="1322234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28AD5B-1558-4577-B2D1-0DD2AB60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08"/>
            <a:ext cx="12192000" cy="606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6CBAF-E21A-41FF-A1FF-C7F757AF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F61900A-2FE4-4016-9374-0FC09796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851"/>
            <a:ext cx="12192000" cy="5834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cap="none" dirty="0"/>
              <a:t>MemoryRanger Prevents Disabling of PPL</a:t>
            </a:r>
          </a:p>
        </p:txBody>
      </p:sp>
    </p:spTree>
    <p:extLst>
      <p:ext uri="{BB962C8B-B14F-4D97-AF65-F5344CB8AC3E}">
        <p14:creationId xmlns:p14="http://schemas.microsoft.com/office/powerpoint/2010/main" val="121255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1550A3-FF90-435B-AC08-31AFA895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08"/>
            <a:ext cx="12192000" cy="606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45D21-E1E2-4C71-B2EE-660F74AE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797AE50-DC19-4776-A9C0-6E80F1A62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851"/>
            <a:ext cx="12192000" cy="5834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cap="none" dirty="0"/>
              <a:t>MemoryRanger Prevents Disabling of PPL</a:t>
            </a:r>
          </a:p>
        </p:txBody>
      </p:sp>
    </p:spTree>
    <p:extLst>
      <p:ext uri="{BB962C8B-B14F-4D97-AF65-F5344CB8AC3E}">
        <p14:creationId xmlns:p14="http://schemas.microsoft.com/office/powerpoint/2010/main" val="40252811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B3DCE5-C6D7-4E43-8A3E-B521E8FF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08"/>
            <a:ext cx="12192000" cy="60669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45D21-E1E2-4C71-B2EE-660F74AE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BA5A2E4-301E-4524-92DA-DE3BB7580D6D}"/>
              </a:ext>
            </a:extLst>
          </p:cNvPr>
          <p:cNvSpPr/>
          <p:nvPr/>
        </p:nvSpPr>
        <p:spPr>
          <a:xfrm>
            <a:off x="9993731" y="3637279"/>
            <a:ext cx="1097280" cy="109728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C0F03D-9CCC-4205-B3F2-3A18B94725E4}"/>
              </a:ext>
            </a:extLst>
          </p:cNvPr>
          <p:cNvSpPr/>
          <p:nvPr/>
        </p:nvSpPr>
        <p:spPr>
          <a:xfrm flipH="1">
            <a:off x="2072637" y="-3009899"/>
            <a:ext cx="16229427" cy="14538960"/>
          </a:xfrm>
          <a:prstGeom prst="ellipse">
            <a:avLst/>
          </a:prstGeom>
          <a:solidFill>
            <a:srgbClr val="FFCA08">
              <a:alpha val="10000"/>
            </a:srgbClr>
          </a:solidFill>
          <a:ln w="1270000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2AC0F4F-AB9F-4779-9CD8-CAB51E4042C5}"/>
              </a:ext>
            </a:extLst>
          </p:cNvPr>
          <p:cNvSpPr/>
          <p:nvPr/>
        </p:nvSpPr>
        <p:spPr>
          <a:xfrm rot="17885526" flipH="1">
            <a:off x="6056844" y="-800229"/>
            <a:ext cx="6082598" cy="11950081"/>
          </a:xfrm>
          <a:prstGeom prst="triangle">
            <a:avLst>
              <a:gd name="adj" fmla="val 15332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797AE50-DC19-4776-A9C0-6E80F1A62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851"/>
            <a:ext cx="12192000" cy="5834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cap="none" dirty="0"/>
              <a:t>MemoryRanger Prevents Disabling of PPL</a:t>
            </a:r>
          </a:p>
        </p:txBody>
      </p:sp>
    </p:spTree>
    <p:extLst>
      <p:ext uri="{BB962C8B-B14F-4D97-AF65-F5344CB8AC3E}">
        <p14:creationId xmlns:p14="http://schemas.microsoft.com/office/powerpoint/2010/main" val="28104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77176-8CD0-482F-8E3F-60CB371B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" y="919480"/>
            <a:ext cx="11853237" cy="55863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D6D25-00D1-4B58-8011-583454CEA4B6}"/>
              </a:ext>
            </a:extLst>
          </p:cNvPr>
          <p:cNvSpPr txBox="1"/>
          <p:nvPr/>
        </p:nvSpPr>
        <p:spPr>
          <a:xfrm>
            <a:off x="-265611" y="6039156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But PPL is enabled only for processes with a special signature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1A2F3-AFED-46C1-B1FB-4B8FF13F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"/>
            <a:ext cx="12139996" cy="484632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F8674F1-D50F-4DC9-9B86-FF056379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55128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0" y="452018"/>
            <a:ext cx="12192000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/>
              <a:t>MemoryRanger Blocks Mimikatz and prevents disabling PPL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3"/>
              </a:rPr>
              <a:t>https://www.youtube.com/embed/66g4PgtuD7c?vq=hd1440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661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8CEAE0-CF73-45D5-A930-251D42BA8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84" t="8772"/>
          <a:stretch/>
        </p:blipFill>
        <p:spPr>
          <a:xfrm>
            <a:off x="3016936" y="1075310"/>
            <a:ext cx="6188024" cy="47548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3310"/>
            <a:ext cx="121920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MemoryRanger Prevents Disabling of PPL for LSASS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B6FF4FC-65C7-477D-9A44-49D2F6CDA725}"/>
              </a:ext>
            </a:extLst>
          </p:cNvPr>
          <p:cNvSpPr/>
          <p:nvPr/>
        </p:nvSpPr>
        <p:spPr>
          <a:xfrm rot="7083949" flipH="1">
            <a:off x="5026659" y="2297790"/>
            <a:ext cx="3119054" cy="4707719"/>
          </a:xfrm>
          <a:prstGeom prst="triangle">
            <a:avLst>
              <a:gd name="adj" fmla="val 21340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15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20D00F-DCFD-49F0-8983-EFAB6C05AE5A}"/>
              </a:ext>
            </a:extLst>
          </p:cNvPr>
          <p:cNvSpPr/>
          <p:nvPr/>
        </p:nvSpPr>
        <p:spPr>
          <a:xfrm>
            <a:off x="3016936" y="3623438"/>
            <a:ext cx="3357562" cy="1828800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094C4C-34AA-461C-A676-9912F6CBB7B5}"/>
              </a:ext>
            </a:extLst>
          </p:cNvPr>
          <p:cNvSpPr/>
          <p:nvPr/>
        </p:nvSpPr>
        <p:spPr>
          <a:xfrm>
            <a:off x="6374498" y="3623438"/>
            <a:ext cx="2606040" cy="1828800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E83B55-1550-42CC-BE2D-E68E809E6733}"/>
              </a:ext>
            </a:extLst>
          </p:cNvPr>
          <p:cNvSpPr/>
          <p:nvPr/>
        </p:nvSpPr>
        <p:spPr>
          <a:xfrm>
            <a:off x="3027228" y="5445824"/>
            <a:ext cx="5953310" cy="890334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MemoryRanger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78EB0C6-EFF2-4287-A881-DA5EEECC0938}"/>
              </a:ext>
            </a:extLst>
          </p:cNvPr>
          <p:cNvSpPr/>
          <p:nvPr/>
        </p:nvSpPr>
        <p:spPr>
          <a:xfrm>
            <a:off x="5967038" y="4255410"/>
            <a:ext cx="1097280" cy="109728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ADB199BA-E80A-4304-BC12-330D1E72F30C}"/>
              </a:ext>
            </a:extLst>
          </p:cNvPr>
          <p:cNvSpPr/>
          <p:nvPr/>
        </p:nvSpPr>
        <p:spPr>
          <a:xfrm rot="2667998">
            <a:off x="6207214" y="4487058"/>
            <a:ext cx="616929" cy="633984"/>
          </a:xfrm>
          <a:prstGeom prst="plus">
            <a:avLst>
              <a:gd name="adj" fmla="val 4666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223C5BE6-E316-4FC5-8D83-A5DAFE43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9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 rot="202866">
            <a:off x="1775552" y="809178"/>
            <a:ext cx="6367102" cy="2115075"/>
          </a:xfrm>
          <a:prstGeom prst="cloudCallout">
            <a:avLst>
              <a:gd name="adj1" fmla="val 67891"/>
              <a:gd name="adj2" fmla="val 24513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660937B-3655-49C2-A261-0B26EDB027EF}"/>
              </a:ext>
            </a:extLst>
          </p:cNvPr>
          <p:cNvSpPr/>
          <p:nvPr/>
        </p:nvSpPr>
        <p:spPr>
          <a:xfrm>
            <a:off x="8160811" y="5987931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26D5BE-C45C-45A8-A5B8-D4041751081A}"/>
              </a:ext>
            </a:extLst>
          </p:cNvPr>
          <p:cNvSpPr/>
          <p:nvPr/>
        </p:nvSpPr>
        <p:spPr>
          <a:xfrm>
            <a:off x="6508471" y="2003208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C5BAB-096C-4DFC-941E-F27BD1CD41E6}"/>
              </a:ext>
            </a:extLst>
          </p:cNvPr>
          <p:cNvSpPr txBox="1"/>
          <p:nvPr/>
        </p:nvSpPr>
        <p:spPr>
          <a:xfrm>
            <a:off x="2110158" y="1163845"/>
            <a:ext cx="60893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But what if malware can </a:t>
            </a:r>
            <a:r>
              <a:rPr lang="en-US" sz="3600" dirty="0"/>
              <a:t>escalate its own PPL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?</a:t>
            </a:r>
          </a:p>
        </p:txBody>
      </p:sp>
      <p:pic>
        <p:nvPicPr>
          <p:cNvPr id="9" name="sounds_for_slides_7_long_bam">
            <a:hlinkClick r:id="" action="ppaction://media"/>
            <a:extLst>
              <a:ext uri="{FF2B5EF4-FFF2-40B4-BE49-F238E27FC236}">
                <a16:creationId xmlns:a16="http://schemas.microsoft.com/office/drawing/2014/main" id="{108C3AD7-503C-4302-8CAF-C3DD848AA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760" y="6258560"/>
            <a:ext cx="4064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54B386-C664-4B45-AEAC-B40CAE111101}"/>
              </a:ext>
            </a:extLst>
          </p:cNvPr>
          <p:cNvSpPr txBox="1"/>
          <p:nvPr/>
        </p:nvSpPr>
        <p:spPr>
          <a:xfrm>
            <a:off x="2676646" y="26467"/>
            <a:ext cx="6094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Episode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2A36347-3EE5-4990-8985-2CBA570C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8E264-79C5-4A6B-A8D2-FA58BD224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810" y="2752824"/>
            <a:ext cx="1268643" cy="37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815B90-7372-477A-A5A9-981E23320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2289DE-F536-45D4-B682-4BAC143C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DE632-5096-4F51-AB77-1F11B3412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00"/>
            <a:ext cx="13373733" cy="6949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1D93FE-435F-4C87-9485-20A1B307AD8B}"/>
              </a:ext>
            </a:extLst>
          </p:cNvPr>
          <p:cNvSpPr txBox="1"/>
          <p:nvPr/>
        </p:nvSpPr>
        <p:spPr>
          <a:xfrm>
            <a:off x="5810385" y="6216809"/>
            <a:ext cx="5128297" cy="4801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800" b="1" dirty="0" err="1">
                <a:solidFill>
                  <a:srgbClr val="004070"/>
                </a:solidFill>
              </a:rPr>
              <a:t>Protection.Level</a:t>
            </a:r>
            <a:r>
              <a:rPr lang="en-US" sz="2800" b="1" dirty="0">
                <a:solidFill>
                  <a:srgbClr val="004070"/>
                </a:solidFill>
              </a:rPr>
              <a:t> = </a:t>
            </a:r>
            <a:r>
              <a:rPr lang="en-US" sz="2800" b="1" kern="1500" spc="200" dirty="0">
                <a:solidFill>
                  <a:srgbClr val="004070"/>
                </a:solidFill>
              </a:rPr>
              <a:t>0x41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65095-99A0-43C0-91B9-863C8F4AD1C3}"/>
              </a:ext>
            </a:extLst>
          </p:cNvPr>
          <p:cNvSpPr/>
          <p:nvPr/>
        </p:nvSpPr>
        <p:spPr>
          <a:xfrm>
            <a:off x="255587" y="102447"/>
            <a:ext cx="1294079" cy="460586"/>
          </a:xfrm>
          <a:prstGeom prst="rect">
            <a:avLst/>
          </a:prstGeom>
          <a:noFill/>
          <a:ln w="57150">
            <a:solidFill>
              <a:srgbClr val="FF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C72128-4579-4258-86BE-0AC4C979550F}"/>
              </a:ext>
            </a:extLst>
          </p:cNvPr>
          <p:cNvSpPr/>
          <p:nvPr/>
        </p:nvSpPr>
        <p:spPr>
          <a:xfrm>
            <a:off x="6506678" y="6219325"/>
            <a:ext cx="4432004" cy="533015"/>
          </a:xfrm>
          <a:prstGeom prst="rect">
            <a:avLst/>
          </a:prstGeom>
          <a:noFill/>
          <a:ln w="57150">
            <a:solidFill>
              <a:srgbClr val="FF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10F6A0-DF66-4D47-8103-D296735EC08F}"/>
              </a:ext>
            </a:extLst>
          </p:cNvPr>
          <p:cNvSpPr/>
          <p:nvPr/>
        </p:nvSpPr>
        <p:spPr>
          <a:xfrm>
            <a:off x="5755640" y="3696099"/>
            <a:ext cx="6355080" cy="423513"/>
          </a:xfrm>
          <a:prstGeom prst="rect">
            <a:avLst/>
          </a:prstGeom>
          <a:noFill/>
          <a:ln w="57150">
            <a:solidFill>
              <a:srgbClr val="FF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C9F782-3F58-42B8-A807-7A8A22676ADC}"/>
              </a:ext>
            </a:extLst>
          </p:cNvPr>
          <p:cNvSpPr/>
          <p:nvPr/>
        </p:nvSpPr>
        <p:spPr>
          <a:xfrm>
            <a:off x="5755640" y="5355167"/>
            <a:ext cx="6152727" cy="527608"/>
          </a:xfrm>
          <a:prstGeom prst="rect">
            <a:avLst/>
          </a:prstGeom>
          <a:noFill/>
          <a:ln w="31750">
            <a:solidFill>
              <a:srgbClr val="FF0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A1A4B-8943-4A79-94E9-06919FAA3A38}"/>
              </a:ext>
            </a:extLst>
          </p:cNvPr>
          <p:cNvSpPr/>
          <p:nvPr/>
        </p:nvSpPr>
        <p:spPr>
          <a:xfrm>
            <a:off x="707816" y="962525"/>
            <a:ext cx="9494963" cy="5428649"/>
          </a:xfrm>
          <a:custGeom>
            <a:avLst/>
            <a:gdLst>
              <a:gd name="connsiteX0" fmla="*/ 264336 w 9494963"/>
              <a:gd name="connsiteY0" fmla="*/ 0 h 5601903"/>
              <a:gd name="connsiteX1" fmla="*/ 889978 w 9494963"/>
              <a:gd name="connsiteY1" fmla="*/ 3166712 h 5601903"/>
              <a:gd name="connsiteX2" fmla="*/ 7598786 w 9494963"/>
              <a:gd name="connsiteY2" fmla="*/ 3416969 h 5601903"/>
              <a:gd name="connsiteX3" fmla="*/ 9494963 w 9494963"/>
              <a:gd name="connsiteY3" fmla="*/ 5601903 h 560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4963" h="5601903">
                <a:moveTo>
                  <a:pt x="264336" y="0"/>
                </a:moveTo>
                <a:cubicBezTo>
                  <a:pt x="-34047" y="1298608"/>
                  <a:pt x="-332430" y="2597217"/>
                  <a:pt x="889978" y="3166712"/>
                </a:cubicBezTo>
                <a:cubicBezTo>
                  <a:pt x="2112386" y="3736207"/>
                  <a:pt x="6164622" y="3011104"/>
                  <a:pt x="7598786" y="3416969"/>
                </a:cubicBezTo>
                <a:cubicBezTo>
                  <a:pt x="9032950" y="3822834"/>
                  <a:pt x="9263956" y="4712368"/>
                  <a:pt x="9494963" y="5601903"/>
                </a:cubicBezTo>
              </a:path>
            </a:pathLst>
          </a:custGeom>
          <a:noFill/>
          <a:ln w="635000" cap="rnd">
            <a:solidFill>
              <a:srgbClr val="00B0F0">
                <a:alpha val="88000"/>
              </a:srgbClr>
            </a:solidFill>
            <a:miter lim="800000"/>
            <a:headEnd type="none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7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AB4271-29A6-4D8D-85F1-0B2EF28F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619" y="4911035"/>
            <a:ext cx="1557717" cy="15577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CEAB78-9DB3-401E-B629-C5B74CFE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7CB908-015B-4B58-8F56-0B3EEF49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4" y="0"/>
            <a:ext cx="12170735" cy="1235216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/>
              <a:t>Code-Signing Certificate Determines the Protection Level 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8D9669F1-294C-44CB-82B6-57CB18622199}"/>
              </a:ext>
            </a:extLst>
          </p:cNvPr>
          <p:cNvSpPr/>
          <p:nvPr/>
        </p:nvSpPr>
        <p:spPr>
          <a:xfrm>
            <a:off x="4672182" y="3220378"/>
            <a:ext cx="6638945" cy="784492"/>
          </a:xfrm>
          <a:prstGeom prst="wedgeRoundRectCallout">
            <a:avLst>
              <a:gd name="adj1" fmla="val 34307"/>
              <a:gd name="adj2" fmla="val 149575"/>
              <a:gd name="adj3" fmla="val 16667"/>
            </a:avLst>
          </a:prstGeom>
          <a:solidFill>
            <a:schemeClr val="accent5">
              <a:lumMod val="75000"/>
            </a:schemeClr>
          </a:solidFill>
          <a:ln w="38100">
            <a:solidFill>
              <a:srgbClr val="FF2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Malware doesn’t bother about it!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B06FF3-134E-40D3-947A-570F29D80479}"/>
              </a:ext>
            </a:extLst>
          </p:cNvPr>
          <p:cNvSpPr/>
          <p:nvPr/>
        </p:nvSpPr>
        <p:spPr>
          <a:xfrm>
            <a:off x="10016808" y="559611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3C3A97-AF4E-4944-8469-2F71194800E1}"/>
              </a:ext>
            </a:extLst>
          </p:cNvPr>
          <p:cNvSpPr/>
          <p:nvPr/>
        </p:nvSpPr>
        <p:spPr>
          <a:xfrm>
            <a:off x="10472103" y="5573255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95CC5-E077-4387-9845-5502DA3DE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4" y="3289316"/>
            <a:ext cx="2219128" cy="2219128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91CA016-83B6-4120-BBDC-83BA260025F9}"/>
              </a:ext>
            </a:extLst>
          </p:cNvPr>
          <p:cNvSpPr/>
          <p:nvPr/>
        </p:nvSpPr>
        <p:spPr>
          <a:xfrm>
            <a:off x="752455" y="1617915"/>
            <a:ext cx="6638945" cy="1235216"/>
          </a:xfrm>
          <a:prstGeom prst="wedgeRoundRectCallout">
            <a:avLst>
              <a:gd name="adj1" fmla="val -37353"/>
              <a:gd name="adj2" fmla="val 100679"/>
              <a:gd name="adj3" fmla="val 16667"/>
            </a:avLst>
          </a:prstGeom>
          <a:solidFill>
            <a:srgbClr val="005A9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Malware does not have this kind of the certificate</a:t>
            </a:r>
          </a:p>
        </p:txBody>
      </p:sp>
    </p:spTree>
    <p:extLst>
      <p:ext uri="{BB962C8B-B14F-4D97-AF65-F5344CB8AC3E}">
        <p14:creationId xmlns:p14="http://schemas.microsoft.com/office/powerpoint/2010/main" val="140356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A00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A00"/>
                                      </p:to>
                                    </p:animClr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A00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A00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42D275-A43B-40EC-9B0E-E4E707E37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2198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2597"/>
            <a:ext cx="121920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Malware can escalate its PPL to dump Protected Apps</a:t>
            </a:r>
          </a:p>
        </p:txBody>
      </p:sp>
    </p:spTree>
    <p:extLst>
      <p:ext uri="{BB962C8B-B14F-4D97-AF65-F5344CB8AC3E}">
        <p14:creationId xmlns:p14="http://schemas.microsoft.com/office/powerpoint/2010/main" val="11228560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0E9BD2-99D4-482C-A35B-AD7FBF05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2198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2597"/>
            <a:ext cx="121920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Malware can escalate its PPL to dump Protected Apps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556909B0-3170-47D6-80A7-F1BF8988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728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4A0E0-8F25-4433-9D54-B576A8E3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2198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2597"/>
            <a:ext cx="121920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Malware can escalate its PPL to dump Protected Apps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556909B0-3170-47D6-80A7-F1BF8988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799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7DE33E3-1B64-411A-BD82-C01BBAA3B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219841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E294B549-6F49-45A8-85BD-A6080D838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2597"/>
            <a:ext cx="121920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Malware can escalate its PPL to dump Protected Apps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9F90F5F-47AE-4AFC-B215-4943E040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038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0" y="247397"/>
            <a:ext cx="12192000" cy="954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cap="none" dirty="0"/>
              <a:t> Malware escalates its PPL to dump Protected Processes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3"/>
              </a:rPr>
              <a:t>https://www.youtube.com/embed/IELn8mcMZ4Q?vq=hd1440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1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77176-8CD0-482F-8E3F-60CB371B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" y="919480"/>
            <a:ext cx="11853237" cy="55863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5952-E8BD-4DE8-BD14-FDBDB656D56A}"/>
              </a:ext>
            </a:extLst>
          </p:cNvPr>
          <p:cNvSpPr txBox="1"/>
          <p:nvPr/>
        </p:nvSpPr>
        <p:spPr>
          <a:xfrm>
            <a:off x="265611" y="6058032"/>
            <a:ext cx="110487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Malware apps can illegally enable PPL to protect themselves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2115E-6325-472B-BE1A-A63C1317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"/>
            <a:ext cx="12139996" cy="4846320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1049B7AE-94DD-46DD-84FA-13DAF5DB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704338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E70066-E2A1-4AB7-861E-E7CC1BD1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2198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2597"/>
            <a:ext cx="121920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Malware can escalate its PPL to dump Protected Apps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556909B0-3170-47D6-80A7-F1BF8988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4C90B20D-EBB0-44B4-84AA-7FBB91F9C99B}"/>
              </a:ext>
            </a:extLst>
          </p:cNvPr>
          <p:cNvSpPr/>
          <p:nvPr/>
        </p:nvSpPr>
        <p:spPr>
          <a:xfrm rot="15002171">
            <a:off x="8955869" y="-5261536"/>
            <a:ext cx="3978996" cy="16560424"/>
          </a:xfrm>
          <a:prstGeom prst="triangle">
            <a:avLst>
              <a:gd name="adj" fmla="val 86001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25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ADC6E32-56C3-4592-AE97-575EAEAB7E7B}"/>
              </a:ext>
            </a:extLst>
          </p:cNvPr>
          <p:cNvSpPr/>
          <p:nvPr/>
        </p:nvSpPr>
        <p:spPr>
          <a:xfrm>
            <a:off x="5476694" y="1581426"/>
            <a:ext cx="731520" cy="73152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E4719ED-8643-4FE9-8CE8-F3AE9EDF210B}"/>
              </a:ext>
            </a:extLst>
          </p:cNvPr>
          <p:cNvSpPr/>
          <p:nvPr/>
        </p:nvSpPr>
        <p:spPr>
          <a:xfrm>
            <a:off x="8153590" y="1624098"/>
            <a:ext cx="731520" cy="73152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ED67B8C-4668-4E8B-B6DC-72AFF22AAB9F}"/>
              </a:ext>
            </a:extLst>
          </p:cNvPr>
          <p:cNvSpPr/>
          <p:nvPr/>
        </p:nvSpPr>
        <p:spPr>
          <a:xfrm>
            <a:off x="10945368" y="1581426"/>
            <a:ext cx="731520" cy="731520"/>
          </a:xfrm>
          <a:prstGeom prst="flowChartConnector">
            <a:avLst/>
          </a:prstGeom>
          <a:noFill/>
          <a:ln w="190500" cap="rnd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B19D3F6-8560-446A-853B-600F7E7EC77A}"/>
              </a:ext>
            </a:extLst>
          </p:cNvPr>
          <p:cNvSpPr/>
          <p:nvPr/>
        </p:nvSpPr>
        <p:spPr>
          <a:xfrm rot="14480491">
            <a:off x="8496725" y="-6698786"/>
            <a:ext cx="3978996" cy="16560424"/>
          </a:xfrm>
          <a:prstGeom prst="triangle">
            <a:avLst>
              <a:gd name="adj" fmla="val 86001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5113774-D6D3-4F87-B863-226FAD4F11A9}"/>
              </a:ext>
            </a:extLst>
          </p:cNvPr>
          <p:cNvSpPr/>
          <p:nvPr/>
        </p:nvSpPr>
        <p:spPr>
          <a:xfrm rot="13715817">
            <a:off x="7487856" y="-8297258"/>
            <a:ext cx="3978996" cy="16560424"/>
          </a:xfrm>
          <a:prstGeom prst="triangle">
            <a:avLst>
              <a:gd name="adj" fmla="val 86001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5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96339-EABB-473E-9052-3A471F46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>
            <a:off x="2086895" y="709773"/>
            <a:ext cx="8809456" cy="1448167"/>
          </a:xfrm>
          <a:prstGeom prst="cloudCallout">
            <a:avLst>
              <a:gd name="adj1" fmla="val -21496"/>
              <a:gd name="adj2" fmla="val 7118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26D5BE-C45C-45A8-A5B8-D4041751081A}"/>
              </a:ext>
            </a:extLst>
          </p:cNvPr>
          <p:cNvSpPr/>
          <p:nvPr/>
        </p:nvSpPr>
        <p:spPr>
          <a:xfrm>
            <a:off x="2543862" y="1399501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9532C9-F92B-4BD2-9FF9-E6D65DB94F18}"/>
              </a:ext>
            </a:extLst>
          </p:cNvPr>
          <p:cNvSpPr/>
          <p:nvPr/>
        </p:nvSpPr>
        <p:spPr>
          <a:xfrm>
            <a:off x="3290542" y="5991001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0027A-BBE3-4BA5-B69C-2F6C5AEDF5EE}"/>
              </a:ext>
            </a:extLst>
          </p:cNvPr>
          <p:cNvSpPr/>
          <p:nvPr/>
        </p:nvSpPr>
        <p:spPr>
          <a:xfrm>
            <a:off x="1694046" y="-1149"/>
            <a:ext cx="944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Episode 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44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F2D94-8781-46A0-A51E-27386A90D3F0}"/>
              </a:ext>
            </a:extLst>
          </p:cNvPr>
          <p:cNvSpPr/>
          <p:nvPr/>
        </p:nvSpPr>
        <p:spPr>
          <a:xfrm>
            <a:off x="8822889" y="1302091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C5BAB-096C-4DFC-941E-F27BD1CD41E6}"/>
              </a:ext>
            </a:extLst>
          </p:cNvPr>
          <p:cNvSpPr txBox="1"/>
          <p:nvPr/>
        </p:nvSpPr>
        <p:spPr>
          <a:xfrm>
            <a:off x="2605089" y="1091771"/>
            <a:ext cx="7930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dirty="0"/>
              <a:t>MemoryRanger can block malware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6" name="sounds_for_slides_2_tu-tum_short">
            <a:hlinkClick r:id="" action="ppaction://media"/>
            <a:extLst>
              <a:ext uri="{FF2B5EF4-FFF2-40B4-BE49-F238E27FC236}">
                <a16:creationId xmlns:a16="http://schemas.microsoft.com/office/drawing/2014/main" id="{5A695637-DE67-4D64-9FEA-686F4270BD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92" y="6252146"/>
            <a:ext cx="406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2309A-2932-46CA-95B5-F49B64EAF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332" y="2387105"/>
            <a:ext cx="1493068" cy="410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DCB0FD-15E7-4C22-9148-871C1E2A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2198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2597"/>
            <a:ext cx="12192000" cy="762000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MemoryRanger blocks modifying PPL </a:t>
            </a:r>
          </a:p>
        </p:txBody>
      </p:sp>
    </p:spTree>
    <p:extLst>
      <p:ext uri="{BB962C8B-B14F-4D97-AF65-F5344CB8AC3E}">
        <p14:creationId xmlns:p14="http://schemas.microsoft.com/office/powerpoint/2010/main" val="22986289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35CB6-D81C-47B1-AA24-6C308DAF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2198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2597"/>
            <a:ext cx="12192000" cy="762000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MemoryRanger blocks modifying PPL </a:t>
            </a:r>
          </a:p>
        </p:txBody>
      </p:sp>
    </p:spTree>
    <p:extLst>
      <p:ext uri="{BB962C8B-B14F-4D97-AF65-F5344CB8AC3E}">
        <p14:creationId xmlns:p14="http://schemas.microsoft.com/office/powerpoint/2010/main" val="14290997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D6D55-CCED-47C9-AF7C-D8244F24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2198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2597"/>
            <a:ext cx="12192000" cy="762000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MemoryRanger blocks modifying PPL </a:t>
            </a:r>
          </a:p>
        </p:txBody>
      </p:sp>
    </p:spTree>
    <p:extLst>
      <p:ext uri="{BB962C8B-B14F-4D97-AF65-F5344CB8AC3E}">
        <p14:creationId xmlns:p14="http://schemas.microsoft.com/office/powerpoint/2010/main" val="15983855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D6BE3-48E0-474F-9258-768C2A36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2198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2597"/>
            <a:ext cx="12192000" cy="762000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MemoryRanger blocks modifying PPL </a:t>
            </a:r>
          </a:p>
        </p:txBody>
      </p:sp>
    </p:spTree>
    <p:extLst>
      <p:ext uri="{BB962C8B-B14F-4D97-AF65-F5344CB8AC3E}">
        <p14:creationId xmlns:p14="http://schemas.microsoft.com/office/powerpoint/2010/main" val="37571217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0" y="247397"/>
            <a:ext cx="12192000" cy="140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cap="none" dirty="0"/>
              <a:t> MemoryRanger prevents escalation of PPL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3"/>
              </a:rPr>
              <a:t>https://www.youtube.com/embed/GEc-GOWtm8M?vq=hd1440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692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54C7EB-5A8F-4F09-ACE9-92A34EB1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62198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2597"/>
            <a:ext cx="12192000" cy="762000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MemoryRanger blocks modifying PPL 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ED3BA0E-5B4D-4AE7-B91A-2FAD2006953D}"/>
              </a:ext>
            </a:extLst>
          </p:cNvPr>
          <p:cNvSpPr/>
          <p:nvPr/>
        </p:nvSpPr>
        <p:spPr>
          <a:xfrm>
            <a:off x="2057282" y="3919987"/>
            <a:ext cx="1188720" cy="1188720"/>
          </a:xfrm>
          <a:prstGeom prst="flowChartConnector">
            <a:avLst/>
          </a:prstGeom>
          <a:noFill/>
          <a:ln w="152400" cap="rnd">
            <a:solidFill>
              <a:srgbClr val="91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8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9532C9-F92B-4BD2-9FF9-E6D65DB94F18}"/>
              </a:ext>
            </a:extLst>
          </p:cNvPr>
          <p:cNvSpPr/>
          <p:nvPr/>
        </p:nvSpPr>
        <p:spPr>
          <a:xfrm>
            <a:off x="3290542" y="5991001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96339-EABB-473E-9052-3A471F46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 rot="202866">
            <a:off x="1692375" y="829575"/>
            <a:ext cx="9244149" cy="1883631"/>
          </a:xfrm>
          <a:prstGeom prst="cloudCallout">
            <a:avLst>
              <a:gd name="adj1" fmla="val -19698"/>
              <a:gd name="adj2" fmla="val 6846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26D5BE-C45C-45A8-A5B8-D4041751081A}"/>
              </a:ext>
            </a:extLst>
          </p:cNvPr>
          <p:cNvSpPr/>
          <p:nvPr/>
        </p:nvSpPr>
        <p:spPr>
          <a:xfrm>
            <a:off x="2239062" y="1539201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0027A-BBE3-4BA5-B69C-2F6C5AEDF5EE}"/>
              </a:ext>
            </a:extLst>
          </p:cNvPr>
          <p:cNvSpPr/>
          <p:nvPr/>
        </p:nvSpPr>
        <p:spPr>
          <a:xfrm>
            <a:off x="1694046" y="-1149"/>
            <a:ext cx="944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Episode 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44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F2D94-8781-46A0-A51E-27386A90D3F0}"/>
              </a:ext>
            </a:extLst>
          </p:cNvPr>
          <p:cNvSpPr/>
          <p:nvPr/>
        </p:nvSpPr>
        <p:spPr>
          <a:xfrm>
            <a:off x="8835145" y="1945004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C5BAB-096C-4DFC-941E-F27BD1CD41E6}"/>
              </a:ext>
            </a:extLst>
          </p:cNvPr>
          <p:cNvSpPr txBox="1"/>
          <p:nvPr/>
        </p:nvSpPr>
        <p:spPr>
          <a:xfrm>
            <a:off x="2605088" y="1155283"/>
            <a:ext cx="74244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Architecture and Customization of MemoryRanger</a:t>
            </a:r>
          </a:p>
        </p:txBody>
      </p:sp>
      <p:pic>
        <p:nvPicPr>
          <p:cNvPr id="15" name="sounds_for_slides_10_mr_architecture">
            <a:hlinkClick r:id="" action="ppaction://media"/>
            <a:extLst>
              <a:ext uri="{FF2B5EF4-FFF2-40B4-BE49-F238E27FC236}">
                <a16:creationId xmlns:a16="http://schemas.microsoft.com/office/drawing/2014/main" id="{EDA8DEC2-70C6-484F-8179-A29DF222F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92" y="6434709"/>
            <a:ext cx="406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02BB1D-81A5-4605-8BAD-6BFFD8184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542" y="2810839"/>
            <a:ext cx="1586066" cy="37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1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B4CB5B-BCEF-4E9A-82F8-27A3E1AF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457200"/>
            <a:ext cx="12361850" cy="630936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8FD3BB-0F60-4F6A-88E4-719E577A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11BB231-0221-40A8-8968-1F0B5DF2D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1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C140D8-FAFE-4110-94C0-65299E80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583" y="1113908"/>
            <a:ext cx="6850730" cy="3275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FB638C-A2DE-43AD-A6F2-B33D3EB69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802" y="1638770"/>
            <a:ext cx="5955471" cy="23774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D10E57-BACF-435A-9560-41942E39A325}"/>
              </a:ext>
            </a:extLst>
          </p:cNvPr>
          <p:cNvSpPr/>
          <p:nvPr/>
        </p:nvSpPr>
        <p:spPr>
          <a:xfrm>
            <a:off x="135321" y="1159082"/>
            <a:ext cx="5901276" cy="297551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66BFEF-C74A-4D3D-A962-16CB887F2B44}"/>
              </a:ext>
            </a:extLst>
          </p:cNvPr>
          <p:cNvSpPr/>
          <p:nvPr/>
        </p:nvSpPr>
        <p:spPr>
          <a:xfrm>
            <a:off x="6279742" y="1159082"/>
            <a:ext cx="5786887" cy="297551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5D6EC9-95B2-4D6D-8ED0-0AE60EA74607}"/>
              </a:ext>
            </a:extLst>
          </p:cNvPr>
          <p:cNvSpPr txBox="1">
            <a:spLocks/>
          </p:cNvSpPr>
          <p:nvPr/>
        </p:nvSpPr>
        <p:spPr>
          <a:xfrm>
            <a:off x="-6232" y="575106"/>
            <a:ext cx="11578542" cy="834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 Protected Process Light (PPL)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en-US" dirty="0"/>
              <a:t> Algorithm</a:t>
            </a:r>
            <a:r>
              <a:rPr lang="ru-RU" dirty="0"/>
              <a:t> </a:t>
            </a:r>
            <a:r>
              <a:rPr lang="en-US" dirty="0"/>
              <a:t>and Attacks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59A1C6-7A43-4CD6-8D7B-98817805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34394886-D98D-422B-A4B0-2E1F5E41C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262396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6A250A-BD53-43C5-BC13-5669BF47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457200"/>
            <a:ext cx="12361850" cy="630936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8FD3BB-0F60-4F6A-88E4-719E577A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73382F6-8F3F-4361-9DAF-2D3A99FD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866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4AF871-0023-4160-9CCF-EB3CC1D76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457200"/>
            <a:ext cx="12361850" cy="630936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8FD3BB-0F60-4F6A-88E4-719E577A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F5FFE89-CE77-49F7-BC05-737348DF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108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7BA6F2-3494-40BD-8406-DA27D298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457200"/>
            <a:ext cx="12361850" cy="630936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8FD3BB-0F60-4F6A-88E4-719E577A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F3B4D05-3C09-4858-A8B4-1991A8ED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600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296AB2-98E4-4473-B0A7-88948A058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457200"/>
            <a:ext cx="12361850" cy="630936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8FD3BB-0F60-4F6A-88E4-719E577A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5D19069-D4D0-422B-AEA8-0BBA9C0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320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F7DEB-6560-42D6-A3E4-492813E6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457200"/>
            <a:ext cx="12361850" cy="630936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8FD3BB-0F60-4F6A-88E4-719E577A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95E3A-9B06-42E8-8449-1C350A5D404C}"/>
              </a:ext>
            </a:extLst>
          </p:cNvPr>
          <p:cNvSpPr/>
          <p:nvPr/>
        </p:nvSpPr>
        <p:spPr>
          <a:xfrm>
            <a:off x="5909733" y="6479960"/>
            <a:ext cx="6269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https://github.com/IgorKorkin/MemoryRanger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D110EE-9209-4ED6-BEEA-683660DEE1FF}"/>
              </a:ext>
            </a:extLst>
          </p:cNvPr>
          <p:cNvSpPr/>
          <p:nvPr/>
        </p:nvSpPr>
        <p:spPr>
          <a:xfrm>
            <a:off x="1392937" y="6490454"/>
            <a:ext cx="3259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(Further details in the paper)</a:t>
            </a:r>
          </a:p>
        </p:txBody>
      </p:sp>
    </p:spTree>
    <p:extLst>
      <p:ext uri="{BB962C8B-B14F-4D97-AF65-F5344CB8AC3E}">
        <p14:creationId xmlns:p14="http://schemas.microsoft.com/office/powerpoint/2010/main" val="21355014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EAA95-A109-4567-81DA-AC5DB6E2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457200"/>
            <a:ext cx="12361850" cy="630936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8FD3BB-0F60-4F6A-88E4-719E577A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00AB8D-25CA-4F34-B46A-956156AB8180}"/>
              </a:ext>
            </a:extLst>
          </p:cNvPr>
          <p:cNvSpPr/>
          <p:nvPr/>
        </p:nvSpPr>
        <p:spPr>
          <a:xfrm>
            <a:off x="1392937" y="6490454"/>
            <a:ext cx="3259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(Further details in the paper)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4EC83F-C015-41B1-9CB4-108155DE8E39}"/>
              </a:ext>
            </a:extLst>
          </p:cNvPr>
          <p:cNvSpPr/>
          <p:nvPr/>
        </p:nvSpPr>
        <p:spPr>
          <a:xfrm>
            <a:off x="5909733" y="6479960"/>
            <a:ext cx="6269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https://github.com/IgorKorkin/MemoryRanger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14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3BDAB-4CBD-4B96-A1F0-F76FC95AA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457200"/>
            <a:ext cx="12361850" cy="630936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8FD3BB-0F60-4F6A-88E4-719E577A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CB989-D433-496D-BBA1-4443B711AA56}"/>
              </a:ext>
            </a:extLst>
          </p:cNvPr>
          <p:cNvSpPr/>
          <p:nvPr/>
        </p:nvSpPr>
        <p:spPr>
          <a:xfrm>
            <a:off x="1392937" y="6490454"/>
            <a:ext cx="3259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(Further details in the paper)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D32234-97CE-4D22-B0C4-4D334C8A80D0}"/>
              </a:ext>
            </a:extLst>
          </p:cNvPr>
          <p:cNvSpPr/>
          <p:nvPr/>
        </p:nvSpPr>
        <p:spPr>
          <a:xfrm>
            <a:off x="5909733" y="6479960"/>
            <a:ext cx="6269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https://github.com/IgorKorkin/MemoryRanger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098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C5596C-222D-420D-A6D7-52767805E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457200"/>
            <a:ext cx="12361850" cy="630936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8FD3BB-0F60-4F6A-88E4-719E577A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936EDF-6255-4C96-90B5-EDA4EF599DF3}"/>
              </a:ext>
            </a:extLst>
          </p:cNvPr>
          <p:cNvSpPr/>
          <p:nvPr/>
        </p:nvSpPr>
        <p:spPr>
          <a:xfrm>
            <a:off x="1392937" y="6490454"/>
            <a:ext cx="3259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(Further details in the paper)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ED33D1-78C2-4849-B73C-4F1371312E58}"/>
              </a:ext>
            </a:extLst>
          </p:cNvPr>
          <p:cNvSpPr/>
          <p:nvPr/>
        </p:nvSpPr>
        <p:spPr>
          <a:xfrm>
            <a:off x="5909733" y="6479960"/>
            <a:ext cx="6269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https://github.com/IgorKorkin/MemoryRanger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9229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E83535-732D-4122-879F-094F9AC9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457200"/>
            <a:ext cx="12361850" cy="630936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8FD3BB-0F60-4F6A-88E4-719E577A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4258B-C952-4D2F-BCB6-E14F809EFE3B}"/>
              </a:ext>
            </a:extLst>
          </p:cNvPr>
          <p:cNvSpPr/>
          <p:nvPr/>
        </p:nvSpPr>
        <p:spPr>
          <a:xfrm>
            <a:off x="1392937" y="6490454"/>
            <a:ext cx="3259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(Further details in the paper)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6DDF7-0E97-4132-9EB2-9B61676A8AD2}"/>
              </a:ext>
            </a:extLst>
          </p:cNvPr>
          <p:cNvSpPr/>
          <p:nvPr/>
        </p:nvSpPr>
        <p:spPr>
          <a:xfrm>
            <a:off x="5909733" y="6479960"/>
            <a:ext cx="6269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https://github.com/IgorKorkin/MemoryRanger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324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0198B-C49F-4495-A82A-0B4C8F67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80" y="457200"/>
            <a:ext cx="12361850" cy="630936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A8FD3BB-0F60-4F6A-88E4-719E577A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3544"/>
            <a:ext cx="10058400" cy="714895"/>
          </a:xfrm>
        </p:spPr>
        <p:txBody>
          <a:bodyPr>
            <a:normAutofit/>
          </a:bodyPr>
          <a:lstStyle/>
          <a:p>
            <a:r>
              <a:rPr lang="en-US" sz="4000" dirty="0"/>
              <a:t>Memory</a:t>
            </a:r>
            <a:r>
              <a:rPr lang="ru-RU" sz="4000" dirty="0"/>
              <a:t> </a:t>
            </a:r>
            <a:r>
              <a:rPr lang="en-US" sz="4000" dirty="0"/>
              <a:t>Ranger architecture</a:t>
            </a:r>
            <a:endParaRPr lang="ru-RU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7CAE4-E132-486B-BA82-F26AEB4558F9}"/>
              </a:ext>
            </a:extLst>
          </p:cNvPr>
          <p:cNvSpPr/>
          <p:nvPr/>
        </p:nvSpPr>
        <p:spPr>
          <a:xfrm>
            <a:off x="1392937" y="6490454"/>
            <a:ext cx="3259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(Further details in the paper)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80C6B1-D963-430F-90BA-58BB5150FAD4}"/>
              </a:ext>
            </a:extLst>
          </p:cNvPr>
          <p:cNvSpPr/>
          <p:nvPr/>
        </p:nvSpPr>
        <p:spPr>
          <a:xfrm>
            <a:off x="5909733" y="6479960"/>
            <a:ext cx="6269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https://github.com/IgorKorkin/MemoryRanger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C140D8-FAFE-4110-94C0-65299E80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583" y="1113908"/>
            <a:ext cx="6850730" cy="3275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FB638C-A2DE-43AD-A6F2-B33D3EB69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802" y="1638770"/>
            <a:ext cx="5955471" cy="23774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D10E57-BACF-435A-9560-41942E39A325}"/>
              </a:ext>
            </a:extLst>
          </p:cNvPr>
          <p:cNvSpPr/>
          <p:nvPr/>
        </p:nvSpPr>
        <p:spPr>
          <a:xfrm>
            <a:off x="135321" y="1159082"/>
            <a:ext cx="5901276" cy="297551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66BFEF-C74A-4D3D-A962-16CB887F2B44}"/>
              </a:ext>
            </a:extLst>
          </p:cNvPr>
          <p:cNvSpPr/>
          <p:nvPr/>
        </p:nvSpPr>
        <p:spPr>
          <a:xfrm>
            <a:off x="6279742" y="1159082"/>
            <a:ext cx="5786887" cy="297551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5D6EC9-95B2-4D6D-8ED0-0AE60EA74607}"/>
              </a:ext>
            </a:extLst>
          </p:cNvPr>
          <p:cNvSpPr txBox="1">
            <a:spLocks/>
          </p:cNvSpPr>
          <p:nvPr/>
        </p:nvSpPr>
        <p:spPr>
          <a:xfrm>
            <a:off x="-6232" y="575106"/>
            <a:ext cx="11578542" cy="834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 Protected Process Light (PPL)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en-US" dirty="0"/>
              <a:t> Algorithm</a:t>
            </a:r>
            <a:r>
              <a:rPr lang="ru-RU" dirty="0"/>
              <a:t> </a:t>
            </a:r>
            <a:r>
              <a:rPr lang="en-US" dirty="0"/>
              <a:t>and Attacks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59A1C6-7A43-4CD6-8D7B-98817805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34394886-D98D-422B-A4B0-2E1F5E41C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E4039F-239E-4078-B285-D4A698C894B8}"/>
              </a:ext>
            </a:extLst>
          </p:cNvPr>
          <p:cNvSpPr/>
          <p:nvPr/>
        </p:nvSpPr>
        <p:spPr>
          <a:xfrm>
            <a:off x="-1" y="5219230"/>
            <a:ext cx="12192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dirty="0">
                <a:solidFill>
                  <a:srgbClr val="FF2700"/>
                </a:solidFill>
              </a:rPr>
              <a:t>Changing kernel data can abuse PPL</a:t>
            </a:r>
          </a:p>
        </p:txBody>
      </p:sp>
    </p:spTree>
    <p:extLst>
      <p:ext uri="{BB962C8B-B14F-4D97-AF65-F5344CB8AC3E}">
        <p14:creationId xmlns:p14="http://schemas.microsoft.com/office/powerpoint/2010/main" val="14127862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26573-5AFE-4C14-9971-57212AEB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C0CE6-B3BB-4F9D-8614-3AF4577C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06" y="1818302"/>
            <a:ext cx="3552988" cy="19985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53D6D-A323-44D2-BCC0-A1747B05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1" y="1818300"/>
            <a:ext cx="3552989" cy="19985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452C5F-92AE-403B-801D-95BB482D073F}"/>
              </a:ext>
            </a:extLst>
          </p:cNvPr>
          <p:cNvSpPr/>
          <p:nvPr/>
        </p:nvSpPr>
        <p:spPr>
          <a:xfrm>
            <a:off x="4319506" y="4097353"/>
            <a:ext cx="35529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(2019) MemoryRanger Prevents Hijacking FILE_OBJECT Structures in Windows Kernel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https://igorkorkin.blogspot.com/2019/04/memoryranger-prevents-hijacking.html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365B92-DC2F-429F-8F01-3FAB07BC8D72}"/>
              </a:ext>
            </a:extLst>
          </p:cNvPr>
          <p:cNvSpPr/>
          <p:nvPr/>
        </p:nvSpPr>
        <p:spPr>
          <a:xfrm>
            <a:off x="240790" y="4097352"/>
            <a:ext cx="35529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(2018) Divide et </a:t>
            </a:r>
            <a:r>
              <a:rPr lang="en-US" dirty="0" err="1"/>
              <a:t>Impera</a:t>
            </a:r>
            <a:r>
              <a:rPr lang="en-US" dirty="0"/>
              <a:t>: MemoryRanger Runs Drivers in Isolated Kernel Spaces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https://igorkorkin.blogspot.com/2018/12/divide-et-impera-memoryranger-runs.html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94AB29-9AC2-4014-A654-67EB639AD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8220" y="1818301"/>
            <a:ext cx="3552988" cy="1998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0E820D-2B50-4143-81EB-9070CC31D4B8}"/>
              </a:ext>
            </a:extLst>
          </p:cNvPr>
          <p:cNvSpPr/>
          <p:nvPr/>
        </p:nvSpPr>
        <p:spPr>
          <a:xfrm>
            <a:off x="8291879" y="4101019"/>
            <a:ext cx="39001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(2020) Kernel Hijacking Is Not an Option: MemoryRanger Comes to the Rescue Again</a:t>
            </a:r>
          </a:p>
          <a:p>
            <a:endParaRPr lang="en-US" dirty="0"/>
          </a:p>
          <a:p>
            <a:r>
              <a:rPr lang="en-US" dirty="0">
                <a:hlinkClick r:id="rId7"/>
              </a:rPr>
              <a:t>https://conference.hitb.org/hitb-lockdown002/sessions/kernel-hijacking-is-not-an-option-memoryranger-comes-to-rescue-again/</a:t>
            </a:r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CA44AE1-B5D6-4A86-9FE4-05826669B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576"/>
            <a:ext cx="12192000" cy="729322"/>
          </a:xfrm>
        </p:spPr>
        <p:txBody>
          <a:bodyPr>
            <a:noAutofit/>
          </a:bodyPr>
          <a:lstStyle/>
          <a:p>
            <a:pPr algn="ctr"/>
            <a:r>
              <a:rPr lang="en-US" sz="4800" cap="none" dirty="0"/>
              <a:t>MemoryRanger: Previous Research </a:t>
            </a:r>
          </a:p>
        </p:txBody>
      </p:sp>
      <p:pic>
        <p:nvPicPr>
          <p:cNvPr id="11" name="Picture 8" descr="https://www.blackhat.com/images/page-graphics-eu-18/logo.png">
            <a:extLst>
              <a:ext uri="{FF2B5EF4-FFF2-40B4-BE49-F238E27FC236}">
                <a16:creationId xmlns:a16="http://schemas.microsoft.com/office/drawing/2014/main" id="{DE2BBD0C-DEA4-4334-A189-FE35C226E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03" y="946533"/>
            <a:ext cx="1794663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ADFSL conference">
            <a:extLst>
              <a:ext uri="{FF2B5EF4-FFF2-40B4-BE49-F238E27FC236}">
                <a16:creationId xmlns:a16="http://schemas.microsoft.com/office/drawing/2014/main" id="{37B54A21-4C82-44C9-8966-2F10C3C2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717" y="862331"/>
            <a:ext cx="834565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F15108-721C-4F41-89DB-A1FFA5F26CDD}"/>
              </a:ext>
            </a:extLst>
          </p:cNvPr>
          <p:cNvGrpSpPr/>
          <p:nvPr/>
        </p:nvGrpSpPr>
        <p:grpSpPr>
          <a:xfrm>
            <a:off x="9015603" y="979293"/>
            <a:ext cx="2295525" cy="790575"/>
            <a:chOff x="9015603" y="979293"/>
            <a:chExt cx="2295525" cy="7905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84C5C1F-CFA9-4253-A93C-75200FAF1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5603" y="979293"/>
              <a:ext cx="2295525" cy="79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148C812-1483-40B2-86D2-A6DEB31E8C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8" t="995" r="7061" b="-2"/>
            <a:stretch/>
          </p:blipFill>
          <p:spPr bwMode="auto">
            <a:xfrm>
              <a:off x="9082278" y="1002252"/>
              <a:ext cx="597439" cy="694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47273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266AEA-1593-4DA5-96C9-FA5AAC04C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29" y="990600"/>
            <a:ext cx="11615542" cy="5647309"/>
          </a:xfrm>
        </p:spPr>
        <p:txBody>
          <a:bodyPr>
            <a:normAutofit/>
          </a:bodyPr>
          <a:lstStyle/>
          <a:p>
            <a:r>
              <a:rPr lang="en-US" sz="2800" dirty="0"/>
              <a:t> MR’s Driver: </a:t>
            </a:r>
          </a:p>
          <a:p>
            <a:pPr lvl="1"/>
            <a:r>
              <a:rPr lang="en-US" sz="2400" dirty="0"/>
              <a:t> locates an address of Protection field of LSAAS EPROCESS</a:t>
            </a:r>
          </a:p>
          <a:p>
            <a:pPr lvl="1"/>
            <a:r>
              <a:rPr lang="en-US" sz="2400" dirty="0"/>
              <a:t> traps loading of Mimikatz</a:t>
            </a:r>
          </a:p>
          <a:p>
            <a:r>
              <a:rPr lang="en-US" sz="2800" dirty="0"/>
              <a:t> MR’s Hypervisor</a:t>
            </a:r>
          </a:p>
          <a:p>
            <a:r>
              <a:rPr lang="en-US" dirty="0"/>
              <a:t> Any access to the restricted memory causes EPT violations</a:t>
            </a:r>
          </a:p>
          <a:p>
            <a:r>
              <a:rPr lang="en-US" sz="2800" dirty="0"/>
              <a:t> MR’s Hypervisor:</a:t>
            </a:r>
          </a:p>
          <a:p>
            <a:pPr lvl="1"/>
            <a:r>
              <a:rPr lang="en-US" sz="2400" dirty="0"/>
              <a:t>For execute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switches an enclave;</a:t>
            </a:r>
          </a:p>
          <a:p>
            <a:pPr lvl="1"/>
            <a:r>
              <a:rPr lang="en-US" sz="2400" dirty="0"/>
              <a:t>For read\write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blocks an access by redirecting to the fake memory page </a:t>
            </a:r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66C620-DB7D-4DE9-8415-B71675BB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06" y="220090"/>
            <a:ext cx="10995950" cy="1011809"/>
          </a:xfrm>
        </p:spPr>
        <p:txBody>
          <a:bodyPr>
            <a:normAutofit/>
          </a:bodyPr>
          <a:lstStyle/>
          <a:p>
            <a:r>
              <a:rPr lang="en-US" cap="none" dirty="0"/>
              <a:t>MemoryRanger can Protect PPL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38D9B-DAFF-429C-ADCC-FDEE9C1F94C2}"/>
              </a:ext>
            </a:extLst>
          </p:cNvPr>
          <p:cNvSpPr/>
          <p:nvPr/>
        </p:nvSpPr>
        <p:spPr>
          <a:xfrm>
            <a:off x="400811" y="3429001"/>
            <a:ext cx="11390377" cy="2843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42B75-C5F6-4699-8BD7-F62D3A70ED69}"/>
              </a:ext>
            </a:extLst>
          </p:cNvPr>
          <p:cNvSpPr/>
          <p:nvPr/>
        </p:nvSpPr>
        <p:spPr>
          <a:xfrm>
            <a:off x="6096000" y="3328734"/>
            <a:ext cx="5501612" cy="3117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FEC4-0248-4FC9-828F-CC2C5FF8064E}"/>
              </a:ext>
            </a:extLst>
          </p:cNvPr>
          <p:cNvSpPr/>
          <p:nvPr/>
        </p:nvSpPr>
        <p:spPr>
          <a:xfrm>
            <a:off x="553211" y="1661161"/>
            <a:ext cx="11390377" cy="1011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2FC31-FDDA-48B1-B2D8-5FFDC9BE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417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266AEA-1593-4DA5-96C9-FA5AAC04C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28" y="990600"/>
            <a:ext cx="11903771" cy="5647309"/>
          </a:xfrm>
        </p:spPr>
        <p:txBody>
          <a:bodyPr>
            <a:normAutofit/>
          </a:bodyPr>
          <a:lstStyle/>
          <a:p>
            <a:r>
              <a:rPr lang="en-US" sz="2800" dirty="0"/>
              <a:t> MR’s Driver: </a:t>
            </a:r>
          </a:p>
          <a:p>
            <a:pPr marL="548640" lvl="1" indent="-274320"/>
            <a:r>
              <a:rPr lang="en-US" sz="2400" dirty="0"/>
              <a:t>locates an address of Protection field for OS processes and newly created apps</a:t>
            </a:r>
          </a:p>
          <a:p>
            <a:pPr marL="548640" lvl="1" indent="-274320"/>
            <a:r>
              <a:rPr lang="en-US" sz="2400" dirty="0"/>
              <a:t>traps loading of Mimikatz</a:t>
            </a:r>
          </a:p>
          <a:p>
            <a:r>
              <a:rPr lang="en-US" sz="2800" dirty="0"/>
              <a:t> MR’s Hypervisor</a:t>
            </a:r>
          </a:p>
          <a:p>
            <a:r>
              <a:rPr lang="en-US" dirty="0"/>
              <a:t> Any access to the restricted memory causes EPT violations</a:t>
            </a:r>
          </a:p>
          <a:p>
            <a:r>
              <a:rPr lang="en-US" sz="2800" dirty="0"/>
              <a:t> MR’s Hypervisor:</a:t>
            </a:r>
          </a:p>
          <a:p>
            <a:pPr lvl="1"/>
            <a:r>
              <a:rPr lang="en-US" sz="2400" dirty="0"/>
              <a:t>For execute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switches an enclave;</a:t>
            </a:r>
          </a:p>
          <a:p>
            <a:pPr lvl="1"/>
            <a:r>
              <a:rPr lang="en-US" sz="2400" dirty="0"/>
              <a:t>For read\write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blocks an access by redirecting to the fake memory page </a:t>
            </a:r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66C620-DB7D-4DE9-8415-B71675BB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06" y="220090"/>
            <a:ext cx="10995950" cy="1011809"/>
          </a:xfrm>
        </p:spPr>
        <p:txBody>
          <a:bodyPr>
            <a:normAutofit/>
          </a:bodyPr>
          <a:lstStyle/>
          <a:p>
            <a:r>
              <a:rPr lang="en-US" cap="none" dirty="0"/>
              <a:t>MemoryRanger can Protect PPL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38D9B-DAFF-429C-ADCC-FDEE9C1F94C2}"/>
              </a:ext>
            </a:extLst>
          </p:cNvPr>
          <p:cNvSpPr/>
          <p:nvPr/>
        </p:nvSpPr>
        <p:spPr>
          <a:xfrm>
            <a:off x="400811" y="3429001"/>
            <a:ext cx="11390377" cy="2843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42B75-C5F6-4699-8BD7-F62D3A70ED69}"/>
              </a:ext>
            </a:extLst>
          </p:cNvPr>
          <p:cNvSpPr/>
          <p:nvPr/>
        </p:nvSpPr>
        <p:spPr>
          <a:xfrm>
            <a:off x="6096000" y="3328734"/>
            <a:ext cx="5501612" cy="3117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FEC4-0248-4FC9-828F-CC2C5FF8064E}"/>
              </a:ext>
            </a:extLst>
          </p:cNvPr>
          <p:cNvSpPr/>
          <p:nvPr/>
        </p:nvSpPr>
        <p:spPr>
          <a:xfrm>
            <a:off x="553211" y="2149475"/>
            <a:ext cx="11390377" cy="58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2FC31-FDDA-48B1-B2D8-5FFDC9BE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913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266AEA-1593-4DA5-96C9-FA5AAC04C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28" y="990600"/>
            <a:ext cx="11903771" cy="5647309"/>
          </a:xfrm>
        </p:spPr>
        <p:txBody>
          <a:bodyPr>
            <a:normAutofit/>
          </a:bodyPr>
          <a:lstStyle/>
          <a:p>
            <a:r>
              <a:rPr lang="en-US" sz="2800" dirty="0"/>
              <a:t> MR’s Driver: </a:t>
            </a:r>
          </a:p>
          <a:p>
            <a:pPr marL="548640" lvl="1" indent="-274320"/>
            <a:r>
              <a:rPr lang="en-US" sz="2400" dirty="0"/>
              <a:t>locates an address of Protection field for OS processes and newly created apps</a:t>
            </a:r>
          </a:p>
          <a:p>
            <a:pPr marL="548640" lvl="1" indent="-274320"/>
            <a:r>
              <a:rPr lang="en-US" sz="2400" dirty="0"/>
              <a:t>traps loading of kernel drivers</a:t>
            </a:r>
          </a:p>
          <a:p>
            <a:r>
              <a:rPr lang="en-US" sz="2800" dirty="0"/>
              <a:t> MR’s Hypervisor</a:t>
            </a:r>
          </a:p>
          <a:p>
            <a:r>
              <a:rPr lang="en-US" dirty="0"/>
              <a:t> Any access to the restricted memory causes EPT violations</a:t>
            </a:r>
          </a:p>
          <a:p>
            <a:r>
              <a:rPr lang="en-US" sz="2800" dirty="0"/>
              <a:t> MR’s Hypervisor:</a:t>
            </a:r>
          </a:p>
          <a:p>
            <a:pPr lvl="1"/>
            <a:r>
              <a:rPr lang="en-US" sz="2400" dirty="0"/>
              <a:t>For execute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switches an enclave;</a:t>
            </a:r>
          </a:p>
          <a:p>
            <a:pPr lvl="1"/>
            <a:r>
              <a:rPr lang="en-US" sz="2400" dirty="0"/>
              <a:t>For read\write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blocks an access by redirecting to the fake memory page </a:t>
            </a:r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66C620-DB7D-4DE9-8415-B71675BB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06" y="220090"/>
            <a:ext cx="10995950" cy="1011809"/>
          </a:xfrm>
        </p:spPr>
        <p:txBody>
          <a:bodyPr>
            <a:normAutofit/>
          </a:bodyPr>
          <a:lstStyle/>
          <a:p>
            <a:r>
              <a:rPr lang="en-US" cap="none" dirty="0"/>
              <a:t>MemoryRanger can Protect PPL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38D9B-DAFF-429C-ADCC-FDEE9C1F94C2}"/>
              </a:ext>
            </a:extLst>
          </p:cNvPr>
          <p:cNvSpPr/>
          <p:nvPr/>
        </p:nvSpPr>
        <p:spPr>
          <a:xfrm>
            <a:off x="400811" y="3429001"/>
            <a:ext cx="11550397" cy="2843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2FC31-FDDA-48B1-B2D8-5FFDC9BE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784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266AEA-1593-4DA5-96C9-FA5AAC04C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28" y="990600"/>
            <a:ext cx="11903771" cy="5647309"/>
          </a:xfrm>
        </p:spPr>
        <p:txBody>
          <a:bodyPr>
            <a:normAutofit/>
          </a:bodyPr>
          <a:lstStyle/>
          <a:p>
            <a:r>
              <a:rPr lang="en-US" sz="2800" dirty="0"/>
              <a:t> MR’s Driver: </a:t>
            </a:r>
          </a:p>
          <a:p>
            <a:pPr marL="548640" lvl="1" indent="-274320"/>
            <a:r>
              <a:rPr lang="en-US" sz="2400" dirty="0"/>
              <a:t>locates an address of Protection field for OS processes and newly created apps</a:t>
            </a:r>
          </a:p>
          <a:p>
            <a:pPr marL="548640" lvl="1" indent="-274320"/>
            <a:r>
              <a:rPr lang="en-US" sz="2400" dirty="0"/>
              <a:t>traps loading of kernel drivers</a:t>
            </a:r>
          </a:p>
          <a:p>
            <a:r>
              <a:rPr lang="en-US" sz="2800" dirty="0"/>
              <a:t> MR’s Hypervisor </a:t>
            </a:r>
            <a:r>
              <a:rPr lang="en-US" sz="2800" cap="none" dirty="0"/>
              <a:t>provides discretionary access control mechanism</a:t>
            </a:r>
            <a:r>
              <a:rPr lang="en-US" sz="2800" dirty="0"/>
              <a:t>:</a:t>
            </a:r>
          </a:p>
          <a:p>
            <a:r>
              <a:rPr lang="en-US" dirty="0"/>
              <a:t> Any access to the restricted memory causes EPT violations</a:t>
            </a:r>
          </a:p>
          <a:p>
            <a:r>
              <a:rPr lang="en-US" sz="2800" dirty="0"/>
              <a:t> MR’s Hypervisor:</a:t>
            </a:r>
          </a:p>
          <a:p>
            <a:pPr lvl="1"/>
            <a:r>
              <a:rPr lang="en-US" sz="2400" dirty="0"/>
              <a:t>For execute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switches an enclave;</a:t>
            </a:r>
          </a:p>
          <a:p>
            <a:pPr lvl="1"/>
            <a:r>
              <a:rPr lang="en-US" sz="2400" dirty="0"/>
              <a:t>For read\write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blocks an access by redirecting to the fake memory page </a:t>
            </a:r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66C620-DB7D-4DE9-8415-B71675BB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06" y="220090"/>
            <a:ext cx="10995950" cy="1011809"/>
          </a:xfrm>
        </p:spPr>
        <p:txBody>
          <a:bodyPr>
            <a:normAutofit/>
          </a:bodyPr>
          <a:lstStyle/>
          <a:p>
            <a:r>
              <a:rPr lang="en-US" cap="none" dirty="0"/>
              <a:t>MemoryRanger can Protect PPL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38D9B-DAFF-429C-ADCC-FDEE9C1F94C2}"/>
              </a:ext>
            </a:extLst>
          </p:cNvPr>
          <p:cNvSpPr/>
          <p:nvPr/>
        </p:nvSpPr>
        <p:spPr>
          <a:xfrm>
            <a:off x="400811" y="3429001"/>
            <a:ext cx="11390377" cy="2843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CE92DE-1A30-4AAC-8C35-7313BB4CB23B}"/>
              </a:ext>
            </a:extLst>
          </p:cNvPr>
          <p:cNvGraphicFramePr>
            <a:graphicFrameLocks noGrp="1"/>
          </p:cNvGraphicFramePr>
          <p:nvPr/>
        </p:nvGraphicFramePr>
        <p:xfrm>
          <a:off x="400811" y="3529266"/>
          <a:ext cx="10995950" cy="2737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3820">
                  <a:extLst>
                    <a:ext uri="{9D8B030D-6E8A-4147-A177-3AD203B41FA5}">
                      <a16:colId xmlns:a16="http://schemas.microsoft.com/office/drawing/2014/main" val="2066473790"/>
                    </a:ext>
                  </a:extLst>
                </a:gridCol>
                <a:gridCol w="2440140">
                  <a:extLst>
                    <a:ext uri="{9D8B030D-6E8A-4147-A177-3AD203B41FA5}">
                      <a16:colId xmlns:a16="http://schemas.microsoft.com/office/drawing/2014/main" val="4132859794"/>
                    </a:ext>
                  </a:extLst>
                </a:gridCol>
                <a:gridCol w="2655995">
                  <a:extLst>
                    <a:ext uri="{9D8B030D-6E8A-4147-A177-3AD203B41FA5}">
                      <a16:colId xmlns:a16="http://schemas.microsoft.com/office/drawing/2014/main" val="1670441338"/>
                    </a:ext>
                  </a:extLst>
                </a:gridCol>
                <a:gridCol w="2655995">
                  <a:extLst>
                    <a:ext uri="{9D8B030D-6E8A-4147-A177-3AD203B41FA5}">
                      <a16:colId xmlns:a16="http://schemas.microsoft.com/office/drawing/2014/main" val="3328018689"/>
                    </a:ext>
                  </a:extLst>
                </a:gridCol>
              </a:tblGrid>
              <a:tr h="63427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Default enclave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Mimikatz enclave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Malware enclave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58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EPROCESS.Protection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00F120"/>
                          </a:solidFill>
                          <a:latin typeface="+mn-lt"/>
                          <a:ea typeface="+mn-ea"/>
                          <a:cs typeface="+mn-cs"/>
                        </a:rPr>
                        <a:t>Read Write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330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Mimikatz 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00F120"/>
                          </a:solidFill>
                          <a:latin typeface="+mn-lt"/>
                          <a:ea typeface="+mn-ea"/>
                          <a:cs typeface="+mn-cs"/>
                        </a:rPr>
                        <a:t>Read Write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00F120"/>
                          </a:solidFill>
                          <a:latin typeface="+mn-lt"/>
                          <a:ea typeface="+mn-ea"/>
                          <a:cs typeface="+mn-cs"/>
                        </a:rPr>
                        <a:t>Execute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592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Malware 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00F120"/>
                          </a:solidFill>
                          <a:latin typeface="+mn-lt"/>
                          <a:ea typeface="+mn-ea"/>
                          <a:cs typeface="+mn-cs"/>
                        </a:rPr>
                        <a:t>Read Write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00F120"/>
                          </a:solidFill>
                          <a:latin typeface="+mn-lt"/>
                          <a:ea typeface="+mn-ea"/>
                          <a:cs typeface="+mn-cs"/>
                        </a:rPr>
                        <a:t>Execute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510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2FC31-FDDA-48B1-B2D8-5FFDC9BE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29FFA7-8E27-4626-8D9D-4F54077EF2E3}"/>
              </a:ext>
            </a:extLst>
          </p:cNvPr>
          <p:cNvSpPr/>
          <p:nvPr/>
        </p:nvSpPr>
        <p:spPr>
          <a:xfrm>
            <a:off x="6095999" y="3429001"/>
            <a:ext cx="5920353" cy="2843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949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266AEA-1593-4DA5-96C9-FA5AAC04C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28" y="990600"/>
            <a:ext cx="11903771" cy="5647309"/>
          </a:xfrm>
        </p:spPr>
        <p:txBody>
          <a:bodyPr>
            <a:normAutofit/>
          </a:bodyPr>
          <a:lstStyle/>
          <a:p>
            <a:r>
              <a:rPr lang="en-US" sz="2800" dirty="0"/>
              <a:t> MR’s Driver: </a:t>
            </a:r>
          </a:p>
          <a:p>
            <a:pPr marL="548640" lvl="1" indent="-274320"/>
            <a:r>
              <a:rPr lang="en-US" sz="2400" dirty="0"/>
              <a:t>locates an address of Protection field for OS processes and newly created apps</a:t>
            </a:r>
          </a:p>
          <a:p>
            <a:pPr marL="548640" lvl="1" indent="-274320"/>
            <a:r>
              <a:rPr lang="en-US" sz="2400" dirty="0"/>
              <a:t>traps loading of kernel drivers</a:t>
            </a:r>
          </a:p>
          <a:p>
            <a:r>
              <a:rPr lang="en-US" sz="2800" dirty="0"/>
              <a:t> MR’s Hypervisor </a:t>
            </a:r>
            <a:r>
              <a:rPr lang="en-US" sz="2800" cap="none" dirty="0"/>
              <a:t>provides discretionary access control mechanism</a:t>
            </a:r>
            <a:r>
              <a:rPr lang="en-US" sz="2800" dirty="0"/>
              <a:t>:</a:t>
            </a:r>
          </a:p>
          <a:p>
            <a:r>
              <a:rPr lang="en-US" dirty="0"/>
              <a:t> Any access to the restricted memory causes EPT violations</a:t>
            </a:r>
          </a:p>
          <a:p>
            <a:r>
              <a:rPr lang="en-US" sz="2800" dirty="0"/>
              <a:t> MR’s Hypervisor:</a:t>
            </a:r>
          </a:p>
          <a:p>
            <a:pPr lvl="1"/>
            <a:r>
              <a:rPr lang="en-US" sz="2400" dirty="0"/>
              <a:t>For execute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switches an enclave;</a:t>
            </a:r>
          </a:p>
          <a:p>
            <a:pPr lvl="1"/>
            <a:r>
              <a:rPr lang="en-US" sz="2400" dirty="0"/>
              <a:t>For read\write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blocks an access by redirecting to the fake memory page </a:t>
            </a:r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66C620-DB7D-4DE9-8415-B71675BB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06" y="220090"/>
            <a:ext cx="10995950" cy="1011809"/>
          </a:xfrm>
        </p:spPr>
        <p:txBody>
          <a:bodyPr>
            <a:normAutofit/>
          </a:bodyPr>
          <a:lstStyle/>
          <a:p>
            <a:r>
              <a:rPr lang="en-US" cap="none" dirty="0"/>
              <a:t>MemoryRanger can Protect PPL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2FC31-FDDA-48B1-B2D8-5FFDC9BE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338D9B-DAFF-429C-ADCC-FDEE9C1F94C2}"/>
              </a:ext>
            </a:extLst>
          </p:cNvPr>
          <p:cNvSpPr/>
          <p:nvPr/>
        </p:nvSpPr>
        <p:spPr>
          <a:xfrm>
            <a:off x="400811" y="3429001"/>
            <a:ext cx="11615542" cy="2843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CE92DE-1A30-4AAC-8C35-7313BB4C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151300"/>
              </p:ext>
            </p:extLst>
          </p:nvPr>
        </p:nvGraphicFramePr>
        <p:xfrm>
          <a:off x="400811" y="3529266"/>
          <a:ext cx="10995950" cy="2737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3820">
                  <a:extLst>
                    <a:ext uri="{9D8B030D-6E8A-4147-A177-3AD203B41FA5}">
                      <a16:colId xmlns:a16="http://schemas.microsoft.com/office/drawing/2014/main" val="2066473790"/>
                    </a:ext>
                  </a:extLst>
                </a:gridCol>
                <a:gridCol w="2440140">
                  <a:extLst>
                    <a:ext uri="{9D8B030D-6E8A-4147-A177-3AD203B41FA5}">
                      <a16:colId xmlns:a16="http://schemas.microsoft.com/office/drawing/2014/main" val="4132859794"/>
                    </a:ext>
                  </a:extLst>
                </a:gridCol>
                <a:gridCol w="2655995">
                  <a:extLst>
                    <a:ext uri="{9D8B030D-6E8A-4147-A177-3AD203B41FA5}">
                      <a16:colId xmlns:a16="http://schemas.microsoft.com/office/drawing/2014/main" val="1670441338"/>
                    </a:ext>
                  </a:extLst>
                </a:gridCol>
                <a:gridCol w="2655995">
                  <a:extLst>
                    <a:ext uri="{9D8B030D-6E8A-4147-A177-3AD203B41FA5}">
                      <a16:colId xmlns:a16="http://schemas.microsoft.com/office/drawing/2014/main" val="3328018689"/>
                    </a:ext>
                  </a:extLst>
                </a:gridCol>
              </a:tblGrid>
              <a:tr h="63427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Default enclave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Mimikatz enclave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Malware enclave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58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EPROCESS.Protection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00F120"/>
                          </a:solidFill>
                          <a:latin typeface="+mn-lt"/>
                          <a:ea typeface="+mn-ea"/>
                          <a:cs typeface="+mn-cs"/>
                        </a:rPr>
                        <a:t>Read Write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330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Mimikatz 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00F120"/>
                          </a:solidFill>
                          <a:latin typeface="+mn-lt"/>
                          <a:ea typeface="+mn-ea"/>
                          <a:cs typeface="+mn-cs"/>
                        </a:rPr>
                        <a:t>Read Write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00F120"/>
                          </a:solidFill>
                          <a:latin typeface="+mn-lt"/>
                          <a:ea typeface="+mn-ea"/>
                          <a:cs typeface="+mn-cs"/>
                        </a:rPr>
                        <a:t>Execute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592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Malware 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rgbClr val="FF4800"/>
                          </a:solidFill>
                          <a:latin typeface="+mn-lt"/>
                          <a:ea typeface="+mn-ea"/>
                          <a:cs typeface="+mn-cs"/>
                        </a:rPr>
                        <a:t>No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00F120"/>
                          </a:solidFill>
                          <a:latin typeface="+mn-lt"/>
                          <a:ea typeface="+mn-ea"/>
                          <a:cs typeface="+mn-cs"/>
                        </a:rPr>
                        <a:t>Read Write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rgbClr val="00F120"/>
                          </a:solidFill>
                          <a:latin typeface="+mn-lt"/>
                          <a:ea typeface="+mn-ea"/>
                          <a:cs typeface="+mn-cs"/>
                        </a:rPr>
                        <a:t>Execute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5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7077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266AEA-1593-4DA5-96C9-FA5AAC04C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28" y="990600"/>
            <a:ext cx="11903771" cy="5647309"/>
          </a:xfrm>
        </p:spPr>
        <p:txBody>
          <a:bodyPr>
            <a:normAutofit/>
          </a:bodyPr>
          <a:lstStyle/>
          <a:p>
            <a:r>
              <a:rPr lang="en-US" sz="2800" dirty="0"/>
              <a:t> MR’s Driver: </a:t>
            </a:r>
          </a:p>
          <a:p>
            <a:pPr marL="548640" lvl="1" indent="-274320"/>
            <a:r>
              <a:rPr lang="en-US" sz="2400" dirty="0"/>
              <a:t>locates an address of Protection field for OS processes and newly created apps</a:t>
            </a:r>
          </a:p>
          <a:p>
            <a:pPr marL="548640" lvl="1" indent="-274320"/>
            <a:r>
              <a:rPr lang="en-US" sz="2400" dirty="0"/>
              <a:t>traps loading of kernel drivers</a:t>
            </a:r>
          </a:p>
          <a:p>
            <a:r>
              <a:rPr lang="en-US" sz="2800" dirty="0"/>
              <a:t> MR’s Hypervisor </a:t>
            </a:r>
            <a:r>
              <a:rPr lang="en-US" sz="2800" cap="none" dirty="0"/>
              <a:t>provides discretionary access control mechanism</a:t>
            </a:r>
            <a:r>
              <a:rPr lang="en-US" sz="2800" dirty="0"/>
              <a:t>:</a:t>
            </a:r>
          </a:p>
          <a:p>
            <a:r>
              <a:rPr lang="en-US" dirty="0"/>
              <a:t> Any access to the restricted memory causes EPT violations</a:t>
            </a:r>
          </a:p>
          <a:p>
            <a:r>
              <a:rPr lang="en-US" sz="2800" dirty="0"/>
              <a:t> MR’s Hypervisor:</a:t>
            </a:r>
          </a:p>
          <a:p>
            <a:pPr marL="548640" lvl="1" indent="-274320"/>
            <a:r>
              <a:rPr lang="en-US" sz="2400" dirty="0"/>
              <a:t>For execute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switches an enclave;</a:t>
            </a:r>
          </a:p>
          <a:p>
            <a:pPr marL="548640" lvl="1" indent="-274320"/>
            <a:r>
              <a:rPr lang="en-US" sz="2400" dirty="0"/>
              <a:t>For read\write violation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blocks an access by redirecting to the fake page </a:t>
            </a:r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66C620-DB7D-4DE9-8415-B71675BB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06" y="220090"/>
            <a:ext cx="10995950" cy="1011809"/>
          </a:xfrm>
        </p:spPr>
        <p:txBody>
          <a:bodyPr>
            <a:normAutofit/>
          </a:bodyPr>
          <a:lstStyle/>
          <a:p>
            <a:r>
              <a:rPr lang="en-US" cap="none" dirty="0"/>
              <a:t>MemoryRanger can Protect PPL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32FC31-FDDA-48B1-B2D8-5FFDC9BE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570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D9AEE1-48C4-4045-A670-42D8C7111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465347"/>
            <a:ext cx="11463528" cy="4716165"/>
          </a:xfrm>
        </p:spPr>
        <p:txBody>
          <a:bodyPr>
            <a:noAutofit/>
          </a:bodyPr>
          <a:lstStyle/>
          <a:p>
            <a:pPr marL="0" lvl="1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sz="2400" dirty="0">
                <a:solidFill>
                  <a:srgbClr val="FFCC00"/>
                </a:solidFill>
              </a:rPr>
              <a:t>1.  </a:t>
            </a:r>
            <a:r>
              <a:rPr lang="en-US" sz="2400" dirty="0"/>
              <a:t>Windows Security Model does not restrict apps running with debug privilege.</a:t>
            </a:r>
          </a:p>
          <a:p>
            <a:pPr marL="0" lvl="1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sz="2400" dirty="0">
                <a:solidFill>
                  <a:srgbClr val="FFCC00"/>
                </a:solidFill>
              </a:rPr>
              <a:t>2.  </a:t>
            </a:r>
            <a:r>
              <a:rPr lang="en-US" sz="2400" dirty="0"/>
              <a:t>Protected Process Light (</a:t>
            </a:r>
            <a:r>
              <a:rPr lang="en-US" sz="2400" dirty="0">
                <a:solidFill>
                  <a:srgbClr val="FFCC00"/>
                </a:solidFill>
              </a:rPr>
              <a:t>PPL</a:t>
            </a:r>
            <a:r>
              <a:rPr lang="en-US" sz="2400" dirty="0"/>
              <a:t>) protects memory of OS and AV processes.</a:t>
            </a:r>
          </a:p>
          <a:p>
            <a:pPr marL="0" lvl="1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sz="2400" dirty="0">
                <a:solidFill>
                  <a:srgbClr val="FFCC00"/>
                </a:solidFill>
              </a:rPr>
              <a:t>3.  </a:t>
            </a:r>
            <a:r>
              <a:rPr lang="en-US" sz="2400" dirty="0"/>
              <a:t>Attackers can ab</a:t>
            </a:r>
            <a:r>
              <a:rPr lang="en-US" sz="2400" dirty="0">
                <a:solidFill>
                  <a:srgbClr val="FFCC00"/>
                </a:solidFill>
              </a:rPr>
              <a:t>use</a:t>
            </a:r>
            <a:r>
              <a:rPr lang="en-US" sz="2400" dirty="0"/>
              <a:t> PPL in the following ways: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rgbClr val="FFCC00"/>
                </a:solidFill>
              </a:rPr>
              <a:t>protect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their </a:t>
            </a:r>
            <a:r>
              <a:rPr lang="en-US" sz="2400" dirty="0">
                <a:solidFill>
                  <a:srgbClr val="FFCC00"/>
                </a:solidFill>
              </a:rPr>
              <a:t>malware</a:t>
            </a:r>
            <a:r>
              <a:rPr lang="en-US" sz="2400" dirty="0"/>
              <a:t> by illegally enabling PPL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rgbClr val="FFCC00"/>
                </a:solidFill>
              </a:rPr>
              <a:t>steal and modify data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CC00"/>
                </a:solidFill>
              </a:rPr>
              <a:t>protected </a:t>
            </a:r>
            <a:r>
              <a:rPr lang="en-US" sz="2400" dirty="0"/>
              <a:t>processes by illegally disabling PPL</a:t>
            </a:r>
          </a:p>
          <a:p>
            <a:pPr marL="0" lvl="1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sz="2400" dirty="0">
                <a:solidFill>
                  <a:srgbClr val="FFCC00"/>
                </a:solidFill>
              </a:rPr>
              <a:t>4.  </a:t>
            </a:r>
            <a:r>
              <a:rPr lang="en-US" sz="2400" dirty="0"/>
              <a:t>MemoryRanger </a:t>
            </a:r>
            <a:r>
              <a:rPr lang="en-US" sz="2400" dirty="0">
                <a:solidFill>
                  <a:srgbClr val="FFCC00"/>
                </a:solidFill>
              </a:rPr>
              <a:t>blocks</a:t>
            </a:r>
            <a:r>
              <a:rPr lang="en-US" sz="2400" dirty="0"/>
              <a:t> attacks on kernel data including </a:t>
            </a:r>
            <a:r>
              <a:rPr lang="en-US" sz="2400" dirty="0">
                <a:solidFill>
                  <a:srgbClr val="FFCC00"/>
                </a:solidFill>
              </a:rPr>
              <a:t>attacks on PPL</a:t>
            </a:r>
            <a:r>
              <a:rPr lang="en-US" sz="24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D09FAF-A61C-4902-8115-E3BFCB11A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41713"/>
            <a:ext cx="10058400" cy="869549"/>
          </a:xfrm>
        </p:spPr>
        <p:txBody>
          <a:bodyPr>
            <a:normAutofit/>
          </a:bodyPr>
          <a:lstStyle/>
          <a:p>
            <a:r>
              <a:rPr lang="en-US" sz="4800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34999-7CC8-4395-90E8-0F6D4B48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08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Видеофон - Театр, раскрывающийся занавес - YouTube">
            <a:extLst>
              <a:ext uri="{FF2B5EF4-FFF2-40B4-BE49-F238E27FC236}">
                <a16:creationId xmlns:a16="http://schemas.microsoft.com/office/drawing/2014/main" id="{8AD462B2-0EF5-4EDD-8BDB-0ED79A989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448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947001-DE40-4B51-A397-192B783E0DE1}"/>
              </a:ext>
            </a:extLst>
          </p:cNvPr>
          <p:cNvSpPr/>
          <p:nvPr/>
        </p:nvSpPr>
        <p:spPr>
          <a:xfrm>
            <a:off x="0" y="0"/>
            <a:ext cx="12192004" cy="1076448"/>
          </a:xfrm>
          <a:prstGeom prst="rect">
            <a:avLst/>
          </a:prstGeom>
          <a:gradFill flip="none" rotWithShape="1">
            <a:gsLst>
              <a:gs pos="0">
                <a:srgbClr val="170000"/>
              </a:gs>
              <a:gs pos="100000">
                <a:srgbClr val="16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6638552-829B-4F8E-9A47-F43DF65E48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730333" cy="3089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3600" dirty="0"/>
              <a:t>Thank you!</a:t>
            </a:r>
          </a:p>
          <a:p>
            <a:pPr marL="0" indent="0" algn="r">
              <a:buFont typeface="Wingdings" pitchFamily="2" charset="2"/>
              <a:buNone/>
            </a:pPr>
            <a:r>
              <a:rPr lang="en-US" dirty="0"/>
              <a:t>			Igor Korkin		igor.korkin@gmail.com </a:t>
            </a:r>
          </a:p>
          <a:p>
            <a:pPr marL="0" indent="0" algn="r">
              <a:spcBef>
                <a:spcPts val="0"/>
              </a:spcBef>
              <a:buFont typeface="Wingdings" pitchFamily="2" charset="2"/>
              <a:buNone/>
            </a:pPr>
            <a:r>
              <a:rPr lang="en-US" dirty="0"/>
              <a:t>All the details are here		igorkorkin.blogspot.com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1604CB-7777-434A-8AF9-9E8995EF9CB2}"/>
              </a:ext>
            </a:extLst>
          </p:cNvPr>
          <p:cNvSpPr/>
          <p:nvPr/>
        </p:nvSpPr>
        <p:spPr>
          <a:xfrm>
            <a:off x="3017094" y="5943600"/>
            <a:ext cx="66675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834AD-6075-4886-A5C0-230508792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640" y="2475403"/>
            <a:ext cx="2426098" cy="407189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F3BBF66-4830-4D14-84AF-69C7B8FDA15C}"/>
              </a:ext>
            </a:extLst>
          </p:cNvPr>
          <p:cNvGrpSpPr/>
          <p:nvPr/>
        </p:nvGrpSpPr>
        <p:grpSpPr>
          <a:xfrm>
            <a:off x="5936471" y="2147102"/>
            <a:ext cx="3122135" cy="4309814"/>
            <a:chOff x="5056665" y="2408486"/>
            <a:chExt cx="4647926" cy="61653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BE2194-2C2D-459D-95B8-9E35CF620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6665" y="2408486"/>
              <a:ext cx="4647926" cy="61653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376CD2-F061-42E9-ABD6-78C6861F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7188323" y="5623251"/>
              <a:ext cx="542926" cy="3381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E73CAF-33B3-4FBD-961C-DCAC40623984}"/>
                </a:ext>
              </a:extLst>
            </p:cNvPr>
            <p:cNvSpPr/>
            <p:nvPr/>
          </p:nvSpPr>
          <p:spPr>
            <a:xfrm>
              <a:off x="7342212" y="5710439"/>
              <a:ext cx="260449" cy="1603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753943-2105-4234-BAC0-1CBD89C4F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7358" y="5646207"/>
              <a:ext cx="464855" cy="29222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2053CC-077F-4C68-AC77-BB092BC55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9565"/>
            <a:stretch/>
          </p:blipFill>
          <p:spPr>
            <a:xfrm>
              <a:off x="7055233" y="3225794"/>
              <a:ext cx="276395" cy="2905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78F6951-D0E1-4DE9-AE8B-A9B490B42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1501"/>
            <a:stretch/>
          </p:blipFill>
          <p:spPr>
            <a:xfrm>
              <a:off x="7366000" y="3240086"/>
              <a:ext cx="331517" cy="290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7412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6A43E1F-96A2-4F31-A5D8-FA8510EC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583" y="1113908"/>
            <a:ext cx="6850730" cy="3275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FB638C-A2DE-43AD-A6F2-B33D3EB69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802" y="1638770"/>
            <a:ext cx="5955471" cy="23774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D10E57-BACF-435A-9560-41942E39A325}"/>
              </a:ext>
            </a:extLst>
          </p:cNvPr>
          <p:cNvSpPr/>
          <p:nvPr/>
        </p:nvSpPr>
        <p:spPr>
          <a:xfrm>
            <a:off x="135321" y="1159082"/>
            <a:ext cx="5901276" cy="297551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66BFEF-C74A-4D3D-A962-16CB887F2B44}"/>
              </a:ext>
            </a:extLst>
          </p:cNvPr>
          <p:cNvSpPr/>
          <p:nvPr/>
        </p:nvSpPr>
        <p:spPr>
          <a:xfrm>
            <a:off x="6279742" y="1159082"/>
            <a:ext cx="5786887" cy="297551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5D6EC9-95B2-4D6D-8ED0-0AE60EA74607}"/>
              </a:ext>
            </a:extLst>
          </p:cNvPr>
          <p:cNvSpPr txBox="1">
            <a:spLocks/>
          </p:cNvSpPr>
          <p:nvPr/>
        </p:nvSpPr>
        <p:spPr>
          <a:xfrm>
            <a:off x="-6232" y="575106"/>
            <a:ext cx="11578542" cy="834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 Protected Process Light (PPL)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en-US" dirty="0"/>
              <a:t> Algorithm</a:t>
            </a:r>
            <a:r>
              <a:rPr lang="ru-RU" dirty="0"/>
              <a:t> </a:t>
            </a:r>
            <a:r>
              <a:rPr lang="en-US" dirty="0"/>
              <a:t>and Attacks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59A1C6-7A43-4CD6-8D7B-98817805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1412271B-95C5-4568-9F5F-ADCE1CB2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E02A8-57E3-4C7C-87DA-1AC569D95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930" y="4257758"/>
            <a:ext cx="2962556" cy="25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39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4C7183-83A3-4AB9-9D7A-BF4785668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583" y="1113908"/>
            <a:ext cx="6850730" cy="3275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5F855D-2CF8-40FD-B107-BEE8A264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802" y="1638770"/>
            <a:ext cx="5955471" cy="237744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94E6A7-70CF-49DE-99E8-17EF297CF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21" y="4097447"/>
            <a:ext cx="10058400" cy="1466844"/>
          </a:xfrm>
        </p:spPr>
        <p:txBody>
          <a:bodyPr>
            <a:normAutofit/>
          </a:bodyPr>
          <a:lstStyle/>
          <a:p>
            <a:r>
              <a:rPr lang="en-US" sz="3200" dirty="0"/>
              <a:t> MemoryRanger blocks attacks on PPL: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D10E57-BACF-435A-9560-41942E39A325}"/>
              </a:ext>
            </a:extLst>
          </p:cNvPr>
          <p:cNvSpPr/>
          <p:nvPr/>
        </p:nvSpPr>
        <p:spPr>
          <a:xfrm>
            <a:off x="135321" y="1159082"/>
            <a:ext cx="5901276" cy="297551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66BFEF-C74A-4D3D-A962-16CB887F2B44}"/>
              </a:ext>
            </a:extLst>
          </p:cNvPr>
          <p:cNvSpPr/>
          <p:nvPr/>
        </p:nvSpPr>
        <p:spPr>
          <a:xfrm>
            <a:off x="6279742" y="1159082"/>
            <a:ext cx="5786887" cy="2975512"/>
          </a:xfrm>
          <a:prstGeom prst="rect">
            <a:avLst/>
          </a:prstGeom>
          <a:noFill/>
          <a:ln w="12700">
            <a:solidFill>
              <a:schemeClr val="tx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CE95CD-8E68-48AE-B55F-2CAB3FAD9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38" y="4281494"/>
            <a:ext cx="4974187" cy="2437169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5D6EC9-95B2-4D6D-8ED0-0AE60EA74607}"/>
              </a:ext>
            </a:extLst>
          </p:cNvPr>
          <p:cNvSpPr txBox="1">
            <a:spLocks/>
          </p:cNvSpPr>
          <p:nvPr/>
        </p:nvSpPr>
        <p:spPr>
          <a:xfrm>
            <a:off x="-6232" y="575106"/>
            <a:ext cx="11578542" cy="834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 Protected Process Light (PPL)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—</a:t>
            </a:r>
            <a:r>
              <a:rPr lang="en-US" dirty="0"/>
              <a:t> Algorithm</a:t>
            </a:r>
            <a:r>
              <a:rPr lang="ru-RU" dirty="0"/>
              <a:t> </a:t>
            </a:r>
            <a:r>
              <a:rPr lang="en-US" dirty="0"/>
              <a:t>and Attacks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073664E9-FB6E-4D63-9CF6-024D0B85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05490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CBBBB-8477-4ED3-9133-5CD3073A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D9377B-65D6-4C87-896B-1819CCC4B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" y="5667855"/>
            <a:ext cx="1544827" cy="106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FDCF28-1BF9-4097-BF4E-F54D3DDC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31" y="4309558"/>
            <a:ext cx="1541293" cy="119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EDF0D1F-06F7-45FF-B04F-B484D45A7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10" y="2903223"/>
            <a:ext cx="1370629" cy="121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indows vista logo by Francr2009 on DeviantArt">
            <a:extLst>
              <a:ext uri="{FF2B5EF4-FFF2-40B4-BE49-F238E27FC236}">
                <a16:creationId xmlns:a16="http://schemas.microsoft.com/office/drawing/2014/main" id="{EEBB4D9F-9E6E-4D45-AD5F-887A1F9CE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39" y="1810647"/>
            <a:ext cx="1370629" cy="13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indows 7 Machines Are Still Available – for a Cost | Weston Technology  Solutions">
            <a:extLst>
              <a:ext uri="{FF2B5EF4-FFF2-40B4-BE49-F238E27FC236}">
                <a16:creationId xmlns:a16="http://schemas.microsoft.com/office/drawing/2014/main" id="{D6A79A25-3DDE-448F-ADEF-66D7F1F1F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911" y="1233686"/>
            <a:ext cx="1134686" cy="11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658DB-578A-4DF1-9552-CC2E7ACF9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895" y="-302218"/>
            <a:ext cx="2521867" cy="2521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14712-3435-42F7-B6CD-F486BE1EDE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374"/>
          <a:stretch/>
        </p:blipFill>
        <p:spPr>
          <a:xfrm>
            <a:off x="5889536" y="638819"/>
            <a:ext cx="2053232" cy="14872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B453C6-4D83-491D-8A11-576F16A177E4}"/>
              </a:ext>
            </a:extLst>
          </p:cNvPr>
          <p:cNvGrpSpPr/>
          <p:nvPr/>
        </p:nvGrpSpPr>
        <p:grpSpPr>
          <a:xfrm>
            <a:off x="10023342" y="118491"/>
            <a:ext cx="2029465" cy="1519436"/>
            <a:chOff x="8303418" y="434724"/>
            <a:chExt cx="1837678" cy="1367374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951EE069-9462-4D83-B1C6-8C50F78D95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980"/>
            <a:stretch/>
          </p:blipFill>
          <p:spPr bwMode="auto">
            <a:xfrm>
              <a:off x="8745292" y="434724"/>
              <a:ext cx="953929" cy="923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>
              <a:extLst>
                <a:ext uri="{FF2B5EF4-FFF2-40B4-BE49-F238E27FC236}">
                  <a16:creationId xmlns:a16="http://schemas.microsoft.com/office/drawing/2014/main" id="{95A0FB2A-A279-4B18-A12D-9F8FA01777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22"/>
            <a:stretch/>
          </p:blipFill>
          <p:spPr bwMode="auto">
            <a:xfrm>
              <a:off x="8303418" y="1358407"/>
              <a:ext cx="1837678" cy="443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F457278-BF41-4569-92A6-DF352A79C4AF}"/>
              </a:ext>
            </a:extLst>
          </p:cNvPr>
          <p:cNvSpPr txBox="1"/>
          <p:nvPr/>
        </p:nvSpPr>
        <p:spPr>
          <a:xfrm>
            <a:off x="4520991" y="4731900"/>
            <a:ext cx="6843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Microsoft Windows OSes</a:t>
            </a:r>
          </a:p>
        </p:txBody>
      </p:sp>
    </p:spTree>
    <p:extLst>
      <p:ext uri="{BB962C8B-B14F-4D97-AF65-F5344CB8AC3E}">
        <p14:creationId xmlns:p14="http://schemas.microsoft.com/office/powerpoint/2010/main" val="233175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96339-EABB-473E-9052-3A471F46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 rot="202866">
            <a:off x="2063762" y="848791"/>
            <a:ext cx="8809456" cy="2232658"/>
          </a:xfrm>
          <a:prstGeom prst="cloudCallout">
            <a:avLst>
              <a:gd name="adj1" fmla="val -36830"/>
              <a:gd name="adj2" fmla="val 4864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26D5BE-C45C-45A8-A5B8-D4041751081A}"/>
              </a:ext>
            </a:extLst>
          </p:cNvPr>
          <p:cNvSpPr/>
          <p:nvPr/>
        </p:nvSpPr>
        <p:spPr>
          <a:xfrm>
            <a:off x="2518462" y="1755101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9532C9-F92B-4BD2-9FF9-E6D65DB94F18}"/>
              </a:ext>
            </a:extLst>
          </p:cNvPr>
          <p:cNvSpPr/>
          <p:nvPr/>
        </p:nvSpPr>
        <p:spPr>
          <a:xfrm>
            <a:off x="2146927" y="5991001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0027A-BBE3-4BA5-B69C-2F6C5AEDF5EE}"/>
              </a:ext>
            </a:extLst>
          </p:cNvPr>
          <p:cNvSpPr/>
          <p:nvPr/>
        </p:nvSpPr>
        <p:spPr>
          <a:xfrm>
            <a:off x="1694046" y="-1149"/>
            <a:ext cx="944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Episode 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4400" dirty="0"/>
              <a:t> </a:t>
            </a:r>
          </a:p>
        </p:txBody>
      </p:sp>
      <p:pic>
        <p:nvPicPr>
          <p:cNvPr id="15" name="sounds_for_slides_2_tu-tum_short">
            <a:hlinkClick r:id="" action="ppaction://media"/>
            <a:extLst>
              <a:ext uri="{FF2B5EF4-FFF2-40B4-BE49-F238E27FC236}">
                <a16:creationId xmlns:a16="http://schemas.microsoft.com/office/drawing/2014/main" id="{D2A0C80E-1B85-4B87-B50A-718C2F621F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608" y="6261097"/>
            <a:ext cx="406400" cy="406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12F2D94-8781-46A0-A51E-27386A90D3F0}"/>
              </a:ext>
            </a:extLst>
          </p:cNvPr>
          <p:cNvSpPr/>
          <p:nvPr/>
        </p:nvSpPr>
        <p:spPr>
          <a:xfrm>
            <a:off x="8924489" y="2157229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C5BAB-096C-4DFC-941E-F27BD1CD41E6}"/>
              </a:ext>
            </a:extLst>
          </p:cNvPr>
          <p:cNvSpPr txBox="1"/>
          <p:nvPr/>
        </p:nvSpPr>
        <p:spPr>
          <a:xfrm>
            <a:off x="2605089" y="1364955"/>
            <a:ext cx="78884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Does Windows provide any feature to Protect Process Memory?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D3303-2547-45A0-8C78-910B641A3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764" y="2814074"/>
            <a:ext cx="1313614" cy="36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4F84F-819A-4B80-9988-2DB07E33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77176-8CD0-482F-8E3F-60CB371B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2836"/>
            <a:ext cx="12191999" cy="5964578"/>
          </a:xfrm>
        </p:spPr>
        <p:txBody>
          <a:bodyPr>
            <a:normAutofit/>
          </a:bodyPr>
          <a:lstStyle/>
          <a:p>
            <a:pPr marL="788670" lvl="1" indent="-514350">
              <a:buFont typeface="+mj-lt"/>
              <a:buAutoNum type="arabicPeriod"/>
            </a:pPr>
            <a:r>
              <a:rPr lang="en-US" dirty="0"/>
              <a:t>Security Reference Monitor (SRM)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Protected Process Light (PPL)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AppContainer Isolation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Windows Resource Protection (WRP, SFC)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Session 0 Isolation and Secure Desktop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Windows Memory Management (Virtual Memory and Enclave API)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</a:t>
            </a:r>
            <a:r>
              <a:rPr lang="en-US" altLang="en-US" sz="2800" dirty="0"/>
              <a:t>Windows Integrity Control (WIC)</a:t>
            </a:r>
            <a:endParaRPr lang="en-US" dirty="0"/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Mandatory Integrity Control (MIC)</a:t>
            </a:r>
          </a:p>
          <a:p>
            <a:pPr marL="1005840" lvl="2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User Interface Privilege Isolation (IUPI)</a:t>
            </a:r>
          </a:p>
          <a:p>
            <a:pPr marL="1005840" lvl="2" indent="-457200">
              <a:lnSpc>
                <a:spcPct val="110000"/>
              </a:lnSpc>
              <a:buFont typeface="+mj-lt"/>
              <a:buAutoNum type="arabicPeriod"/>
            </a:pPr>
            <a:r>
              <a:rPr lang="fr-FR" dirty="0"/>
              <a:t> </a:t>
            </a:r>
            <a:r>
              <a:rPr lang="fr-FR" dirty="0" err="1"/>
              <a:t>Enhanced</a:t>
            </a:r>
            <a:r>
              <a:rPr lang="fr-FR" dirty="0"/>
              <a:t> Protected Mode (EPM)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Isolated User Mode (IUM) enabled by Hyper-V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F007D44-9778-49FC-9B72-E102AA38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88" y="20586"/>
            <a:ext cx="12000511" cy="685996"/>
          </a:xfrm>
        </p:spPr>
        <p:txBody>
          <a:bodyPr>
            <a:noAutofit/>
          </a:bodyPr>
          <a:lstStyle/>
          <a:p>
            <a:r>
              <a:rPr lang="en-US" sz="4800" dirty="0"/>
              <a:t>Windows Features to Protect PROCESS Memory</a:t>
            </a:r>
          </a:p>
        </p:txBody>
      </p:sp>
    </p:spTree>
    <p:extLst>
      <p:ext uri="{BB962C8B-B14F-4D97-AF65-F5344CB8AC3E}">
        <p14:creationId xmlns:p14="http://schemas.microsoft.com/office/powerpoint/2010/main" val="377296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0877A25-B52B-4B80-91DE-D6060FBBCD82}"/>
              </a:ext>
            </a:extLst>
          </p:cNvPr>
          <p:cNvGrpSpPr/>
          <p:nvPr/>
        </p:nvGrpSpPr>
        <p:grpSpPr>
          <a:xfrm>
            <a:off x="6403395" y="5977659"/>
            <a:ext cx="455613" cy="455613"/>
            <a:chOff x="6284442" y="5518572"/>
            <a:chExt cx="455613" cy="455613"/>
          </a:xfrm>
        </p:grpSpPr>
        <p:sp>
          <p:nvSpPr>
            <p:cNvPr id="4" name="Rectangle 3"/>
            <p:cNvSpPr/>
            <p:nvPr/>
          </p:nvSpPr>
          <p:spPr>
            <a:xfrm>
              <a:off x="6342916" y="5561435"/>
              <a:ext cx="350309" cy="3730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4" descr="Image result for instagram icon"/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442" y="5518572"/>
              <a:ext cx="455613" cy="455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21" y="28957"/>
            <a:ext cx="10058400" cy="1609344"/>
          </a:xfrm>
        </p:spPr>
        <p:txBody>
          <a:bodyPr>
            <a:normAutofit/>
          </a:bodyPr>
          <a:lstStyle/>
          <a:p>
            <a:r>
              <a:rPr lang="en-US" sz="4400" dirty="0"/>
              <a:t>WHOAMI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146" y="1257295"/>
            <a:ext cx="11665854" cy="5230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 PhD, speaker at the ADFSL, BlackHat, HITB, IEEE SPW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dirty="0"/>
              <a:t> OS Security Researcher: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Rootkits, Anti-rootkits and EDRs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Memory Forensics for user- and kernel- modes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 Bare-Metal Hypervisors against </a:t>
            </a:r>
            <a:r>
              <a:rPr lang="en-US" dirty="0"/>
              <a:t>Attacks on Kernel Memory</a:t>
            </a:r>
            <a:r>
              <a:rPr lang="en-US" sz="2400" dirty="0"/>
              <a:t> 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 Fan of cross-disciplinary research </a:t>
            </a:r>
            <a:r>
              <a:rPr lang="en-US" sz="2800" dirty="0">
                <a:cs typeface="Calibri" panose="020F0502020204030204" pitchFamily="34" charset="0"/>
              </a:rPr>
              <a:t>—</a:t>
            </a:r>
            <a:r>
              <a:rPr lang="en-US" sz="2800" dirty="0"/>
              <a:t> </a:t>
            </a:r>
            <a:endParaRPr lang="en-US" sz="2800" dirty="0">
              <a:solidFill>
                <a:srgbClr val="FFDF6A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/>
              <a:t> Love traveling and powerlifting </a:t>
            </a:r>
            <a:r>
              <a:rPr lang="en-US" sz="2800" dirty="0">
                <a:cs typeface="Calibri" panose="020F0502020204030204" pitchFamily="34" charset="0"/>
              </a:rPr>
              <a:t>—</a:t>
            </a:r>
            <a:r>
              <a:rPr lang="en-US" sz="2800" dirty="0"/>
              <a:t>     </a:t>
            </a:r>
            <a:endParaRPr lang="en-US" sz="2800" dirty="0">
              <a:solidFill>
                <a:srgbClr val="FFDF6A"/>
              </a:solidFill>
            </a:endParaRPr>
          </a:p>
        </p:txBody>
      </p:sp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950B9FBA-C1C7-42AB-8895-ACFB69D74D13}"/>
              </a:ext>
            </a:extLst>
          </p:cNvPr>
          <p:cNvSpPr/>
          <p:nvPr/>
        </p:nvSpPr>
        <p:spPr>
          <a:xfrm>
            <a:off x="6763599" y="5147765"/>
            <a:ext cx="4351954" cy="455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DF6A"/>
                </a:solidFill>
              </a:rPr>
              <a:t>igorkorkin.blogspot.com</a:t>
            </a:r>
            <a:endParaRPr lang="en-US" dirty="0"/>
          </a:p>
        </p:txBody>
      </p:sp>
      <p:sp>
        <p:nvSpPr>
          <p:cNvPr id="9" name="Rectangle 8">
            <a:hlinkClick r:id="rId6"/>
            <a:extLst>
              <a:ext uri="{FF2B5EF4-FFF2-40B4-BE49-F238E27FC236}">
                <a16:creationId xmlns:a16="http://schemas.microsoft.com/office/drawing/2014/main" id="{31BEC0FA-E69F-4E61-87FD-A11496FA3D9E}"/>
              </a:ext>
            </a:extLst>
          </p:cNvPr>
          <p:cNvSpPr/>
          <p:nvPr/>
        </p:nvSpPr>
        <p:spPr>
          <a:xfrm>
            <a:off x="6774077" y="5974057"/>
            <a:ext cx="2022188" cy="37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FDF6A"/>
                </a:solidFill>
              </a:rPr>
              <a:t>igor.korkin</a:t>
            </a:r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AF92205-C69D-49AB-9236-5ECC63BB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90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4F84F-819A-4B80-9988-2DB07E33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20F89A-D63B-4469-A554-CB4FE8B5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88" y="20586"/>
            <a:ext cx="12000511" cy="685996"/>
          </a:xfrm>
        </p:spPr>
        <p:txBody>
          <a:bodyPr>
            <a:noAutofit/>
          </a:bodyPr>
          <a:lstStyle/>
          <a:p>
            <a:r>
              <a:rPr lang="en-US" sz="4800" dirty="0"/>
              <a:t>Windows Features to Protect PROCESS Memory: SRM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77176-8CD0-482F-8E3F-60CB371B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2836"/>
            <a:ext cx="12191999" cy="5964578"/>
          </a:xfrm>
        </p:spPr>
        <p:txBody>
          <a:bodyPr>
            <a:normAutofit/>
          </a:bodyPr>
          <a:lstStyle/>
          <a:p>
            <a:pPr marL="788670" lvl="1" indent="-514350">
              <a:buFont typeface="+mj-lt"/>
              <a:buAutoNum type="arabicPeriod"/>
            </a:pPr>
            <a:r>
              <a:rPr lang="en-US" dirty="0"/>
              <a:t>Security Reference Monitor (SRM)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Protected Process Light (PPL)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AppContainer Isolation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Windows Resource Protection (WRP, SFC)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Session 0 Isolation and Secure Desktop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Windows Memory Management (Virtual Memory and Enclave API)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</a:t>
            </a:r>
            <a:r>
              <a:rPr lang="en-US" altLang="en-US" sz="2800" dirty="0"/>
              <a:t>Windows Integrity Control (WIC)</a:t>
            </a:r>
            <a:endParaRPr lang="en-US" dirty="0"/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Mandatory Integrity Control (MIC)</a:t>
            </a:r>
          </a:p>
          <a:p>
            <a:pPr marL="1005840" lvl="2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User Interface Privilege Isolation (IUPI)</a:t>
            </a:r>
          </a:p>
          <a:p>
            <a:pPr marL="1005840" lvl="2" indent="-457200">
              <a:lnSpc>
                <a:spcPct val="110000"/>
              </a:lnSpc>
              <a:buFont typeface="+mj-lt"/>
              <a:buAutoNum type="arabicPeriod"/>
            </a:pPr>
            <a:r>
              <a:rPr lang="fr-FR" dirty="0"/>
              <a:t> </a:t>
            </a:r>
            <a:r>
              <a:rPr lang="fr-FR" dirty="0" err="1"/>
              <a:t>Enhanced</a:t>
            </a:r>
            <a:r>
              <a:rPr lang="fr-FR" dirty="0"/>
              <a:t> Protected Mode (EPM)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Isolated User Mode (IUM) enabled by Hyper-V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28EC47-93B9-440A-A9D7-5941317175C2}"/>
              </a:ext>
            </a:extLst>
          </p:cNvPr>
          <p:cNvSpPr/>
          <p:nvPr/>
        </p:nvSpPr>
        <p:spPr>
          <a:xfrm>
            <a:off x="191489" y="814876"/>
            <a:ext cx="6425442" cy="689727"/>
          </a:xfrm>
          <a:prstGeom prst="rect">
            <a:avLst/>
          </a:prstGeom>
          <a:noFill/>
          <a:ln w="76200">
            <a:solidFill>
              <a:srgbClr val="00F1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CA25B1-4F17-42DD-9135-270D0623E3AA}"/>
              </a:ext>
            </a:extLst>
          </p:cNvPr>
          <p:cNvSpPr/>
          <p:nvPr/>
        </p:nvSpPr>
        <p:spPr>
          <a:xfrm>
            <a:off x="191489" y="1562563"/>
            <a:ext cx="11759720" cy="5274851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29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0152C4-474E-49D7-9DFD-1ECE4E91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65760"/>
            <a:ext cx="10228982" cy="74980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FDBB6-9803-472B-ADCC-ACC60A08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935DB6-3628-495F-B11D-6985C993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931"/>
            <a:ext cx="12192001" cy="827772"/>
          </a:xfrm>
        </p:spPr>
        <p:txBody>
          <a:bodyPr>
            <a:noAutofit/>
          </a:bodyPr>
          <a:lstStyle/>
          <a:p>
            <a:pPr algn="ctr"/>
            <a:r>
              <a:rPr lang="en-US" sz="4400" cap="none" dirty="0"/>
              <a:t>A malware App calls </a:t>
            </a:r>
            <a:r>
              <a:rPr lang="en-US" sz="4400" cap="none" dirty="0" err="1"/>
              <a:t>OpenProcess</a:t>
            </a:r>
            <a:r>
              <a:rPr lang="en-US" sz="4400" cap="none" dirty="0"/>
              <a:t>() to Access Process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41A499-AAE9-4B9A-81C8-FC519EE3C329}"/>
              </a:ext>
            </a:extLst>
          </p:cNvPr>
          <p:cNvGrpSpPr/>
          <p:nvPr/>
        </p:nvGrpSpPr>
        <p:grpSpPr>
          <a:xfrm>
            <a:off x="1845373" y="965943"/>
            <a:ext cx="990600" cy="703698"/>
            <a:chOff x="1345837" y="723900"/>
            <a:chExt cx="990600" cy="703698"/>
          </a:xfrm>
        </p:grpSpPr>
        <p:sp>
          <p:nvSpPr>
            <p:cNvPr id="7" name="Thought Bubble: Cloud 6">
              <a:extLst>
                <a:ext uri="{FF2B5EF4-FFF2-40B4-BE49-F238E27FC236}">
                  <a16:creationId xmlns:a16="http://schemas.microsoft.com/office/drawing/2014/main" id="{ECD709C2-95AC-44AE-AC8C-D26BF8D96D03}"/>
                </a:ext>
              </a:extLst>
            </p:cNvPr>
            <p:cNvSpPr/>
            <p:nvPr/>
          </p:nvSpPr>
          <p:spPr>
            <a:xfrm>
              <a:off x="1345837" y="723900"/>
              <a:ext cx="990600" cy="677636"/>
            </a:xfrm>
            <a:prstGeom prst="cloudCallout">
              <a:avLst>
                <a:gd name="adj1" fmla="val 58006"/>
                <a:gd name="adj2" fmla="val 65290"/>
              </a:avLst>
            </a:prstGeom>
            <a:solidFill>
              <a:schemeClr val="bg1"/>
            </a:solidFill>
            <a:ln w="28575">
              <a:solidFill>
                <a:srgbClr val="FDD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A5B89B-4BA1-42D1-8856-58191989D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213" y="723900"/>
              <a:ext cx="649567" cy="703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97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CCC4ADA-F31C-45D8-B147-2D103CED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65760"/>
            <a:ext cx="10228982" cy="74980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FDBB6-9803-472B-ADCC-ACC60A08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E23FB1-0595-4D57-B9FC-72CC2B47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</p:spPr>
        <p:txBody>
          <a:bodyPr>
            <a:noAutofit/>
          </a:bodyPr>
          <a:lstStyle/>
          <a:p>
            <a:pPr algn="ctr"/>
            <a:r>
              <a:rPr lang="en-US" sz="4400" cap="none" dirty="0"/>
              <a:t>SRM checks access rights using Token and Security Descriptor</a:t>
            </a:r>
            <a:endParaRPr lang="en-US" sz="4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61564C-C4D8-4965-A770-AAEA3B0DD3C1}"/>
              </a:ext>
            </a:extLst>
          </p:cNvPr>
          <p:cNvGrpSpPr/>
          <p:nvPr/>
        </p:nvGrpSpPr>
        <p:grpSpPr>
          <a:xfrm>
            <a:off x="1845373" y="965943"/>
            <a:ext cx="990600" cy="703698"/>
            <a:chOff x="1345837" y="723900"/>
            <a:chExt cx="990600" cy="703698"/>
          </a:xfrm>
        </p:grpSpPr>
        <p:sp>
          <p:nvSpPr>
            <p:cNvPr id="6" name="Thought Bubble: Cloud 5">
              <a:extLst>
                <a:ext uri="{FF2B5EF4-FFF2-40B4-BE49-F238E27FC236}">
                  <a16:creationId xmlns:a16="http://schemas.microsoft.com/office/drawing/2014/main" id="{36AB6655-7652-4303-83B3-3272CA242B20}"/>
                </a:ext>
              </a:extLst>
            </p:cNvPr>
            <p:cNvSpPr/>
            <p:nvPr/>
          </p:nvSpPr>
          <p:spPr>
            <a:xfrm>
              <a:off x="1345837" y="723900"/>
              <a:ext cx="990600" cy="677636"/>
            </a:xfrm>
            <a:prstGeom prst="cloudCallout">
              <a:avLst>
                <a:gd name="adj1" fmla="val 58006"/>
                <a:gd name="adj2" fmla="val 65290"/>
              </a:avLst>
            </a:prstGeom>
            <a:solidFill>
              <a:schemeClr val="bg1"/>
            </a:solidFill>
            <a:ln w="28575">
              <a:solidFill>
                <a:srgbClr val="FDD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7E6CEA-179D-4CE3-9974-33B76B022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213" y="723900"/>
              <a:ext cx="649567" cy="703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904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D12E84-9EB9-4499-83BE-8484BFFB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65760"/>
            <a:ext cx="10228982" cy="74980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FDBB6-9803-472B-ADCC-ACC60A08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46942-B41D-405A-B96C-5809EB56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</p:spPr>
        <p:txBody>
          <a:bodyPr>
            <a:noAutofit/>
          </a:bodyPr>
          <a:lstStyle/>
          <a:p>
            <a:pPr algn="ctr"/>
            <a:r>
              <a:rPr lang="en-US" sz="4400" cap="none" dirty="0"/>
              <a:t>SRM checks access rights using Token and Security Descriptor</a:t>
            </a:r>
            <a:endParaRPr lang="en-US" sz="4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668C7B-3752-419D-89EC-991ADC1C49CE}"/>
              </a:ext>
            </a:extLst>
          </p:cNvPr>
          <p:cNvGrpSpPr/>
          <p:nvPr/>
        </p:nvGrpSpPr>
        <p:grpSpPr>
          <a:xfrm>
            <a:off x="1845373" y="965943"/>
            <a:ext cx="990600" cy="703698"/>
            <a:chOff x="1345837" y="723900"/>
            <a:chExt cx="990600" cy="703698"/>
          </a:xfrm>
        </p:grpSpPr>
        <p:sp>
          <p:nvSpPr>
            <p:cNvPr id="7" name="Thought Bubble: Cloud 6">
              <a:extLst>
                <a:ext uri="{FF2B5EF4-FFF2-40B4-BE49-F238E27FC236}">
                  <a16:creationId xmlns:a16="http://schemas.microsoft.com/office/drawing/2014/main" id="{EC73FDF3-6F0D-4A6A-B864-EBA1AB309FFB}"/>
                </a:ext>
              </a:extLst>
            </p:cNvPr>
            <p:cNvSpPr/>
            <p:nvPr/>
          </p:nvSpPr>
          <p:spPr>
            <a:xfrm>
              <a:off x="1345837" y="723900"/>
              <a:ext cx="990600" cy="677636"/>
            </a:xfrm>
            <a:prstGeom prst="cloudCallout">
              <a:avLst>
                <a:gd name="adj1" fmla="val 58006"/>
                <a:gd name="adj2" fmla="val 65290"/>
              </a:avLst>
            </a:prstGeom>
            <a:solidFill>
              <a:schemeClr val="bg1"/>
            </a:solidFill>
            <a:ln w="28575">
              <a:solidFill>
                <a:srgbClr val="FDD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6A042B-348C-47E0-8980-EE326C761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213" y="723900"/>
              <a:ext cx="649567" cy="703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07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DC44C-05DC-46B4-AC08-8C0E6243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65760"/>
            <a:ext cx="10228982" cy="74980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FDBB6-9803-472B-ADCC-ACC60A08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46942-B41D-405A-B96C-5809EB56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</p:spPr>
        <p:txBody>
          <a:bodyPr>
            <a:noAutofit/>
          </a:bodyPr>
          <a:lstStyle/>
          <a:p>
            <a:pPr algn="ctr"/>
            <a:r>
              <a:rPr lang="en-US" sz="4400" cap="none" dirty="0"/>
              <a:t>SRM checks access rights using Token and Security Descriptor</a:t>
            </a:r>
            <a:endParaRPr lang="en-US" sz="4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B9DBE5-9777-41E8-B603-500D3BBC4E36}"/>
              </a:ext>
            </a:extLst>
          </p:cNvPr>
          <p:cNvCxnSpPr>
            <a:cxnSpLocks/>
          </p:cNvCxnSpPr>
          <p:nvPr/>
        </p:nvCxnSpPr>
        <p:spPr>
          <a:xfrm>
            <a:off x="4082970" y="4740004"/>
            <a:ext cx="1447409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A41D2F-7A26-4427-BF89-8D3FAB5412F0}"/>
              </a:ext>
            </a:extLst>
          </p:cNvPr>
          <p:cNvCxnSpPr>
            <a:cxnSpLocks/>
          </p:cNvCxnSpPr>
          <p:nvPr/>
        </p:nvCxnSpPr>
        <p:spPr>
          <a:xfrm flipH="1">
            <a:off x="6729201" y="4740004"/>
            <a:ext cx="1703293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43011B6-7C8E-4848-BBCE-73BC01A69232}"/>
              </a:ext>
            </a:extLst>
          </p:cNvPr>
          <p:cNvGrpSpPr/>
          <p:nvPr/>
        </p:nvGrpSpPr>
        <p:grpSpPr>
          <a:xfrm>
            <a:off x="1845373" y="965943"/>
            <a:ext cx="990600" cy="703698"/>
            <a:chOff x="1345837" y="723900"/>
            <a:chExt cx="990600" cy="703698"/>
          </a:xfrm>
        </p:grpSpPr>
        <p:sp>
          <p:nvSpPr>
            <p:cNvPr id="8" name="Thought Bubble: Cloud 7">
              <a:extLst>
                <a:ext uri="{FF2B5EF4-FFF2-40B4-BE49-F238E27FC236}">
                  <a16:creationId xmlns:a16="http://schemas.microsoft.com/office/drawing/2014/main" id="{11FCEC38-8E93-4E51-A647-0A806C72DAE4}"/>
                </a:ext>
              </a:extLst>
            </p:cNvPr>
            <p:cNvSpPr/>
            <p:nvPr/>
          </p:nvSpPr>
          <p:spPr>
            <a:xfrm>
              <a:off x="1345837" y="723900"/>
              <a:ext cx="990600" cy="677636"/>
            </a:xfrm>
            <a:prstGeom prst="cloudCallout">
              <a:avLst>
                <a:gd name="adj1" fmla="val 58006"/>
                <a:gd name="adj2" fmla="val 65290"/>
              </a:avLst>
            </a:prstGeom>
            <a:solidFill>
              <a:schemeClr val="bg1"/>
            </a:solidFill>
            <a:ln w="28575">
              <a:solidFill>
                <a:srgbClr val="FDD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80EF52-EE13-47FA-A12C-2FFC1B095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213" y="723900"/>
              <a:ext cx="649567" cy="703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5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47071-5784-44C5-A36F-880B94B2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65760"/>
            <a:ext cx="10228982" cy="74980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FDBB6-9803-472B-ADCC-ACC60A08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46942-B41D-405A-B96C-5809EB56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00100"/>
          </a:xfrm>
        </p:spPr>
        <p:txBody>
          <a:bodyPr>
            <a:noAutofit/>
          </a:bodyPr>
          <a:lstStyle/>
          <a:p>
            <a:pPr algn="ctr"/>
            <a:r>
              <a:rPr lang="en-US" sz="4800" cap="none" dirty="0"/>
              <a:t>SRM allows full access for app with SeDebugPrivilege</a:t>
            </a:r>
            <a:endParaRPr lang="en-US" sz="4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C5F603-83F1-445C-AD9B-59A3549BC3F2}"/>
              </a:ext>
            </a:extLst>
          </p:cNvPr>
          <p:cNvGrpSpPr/>
          <p:nvPr/>
        </p:nvGrpSpPr>
        <p:grpSpPr>
          <a:xfrm>
            <a:off x="1845373" y="965943"/>
            <a:ext cx="990600" cy="703698"/>
            <a:chOff x="1345837" y="723900"/>
            <a:chExt cx="990600" cy="703698"/>
          </a:xfrm>
        </p:grpSpPr>
        <p:sp>
          <p:nvSpPr>
            <p:cNvPr id="12" name="Thought Bubble: Cloud 11">
              <a:extLst>
                <a:ext uri="{FF2B5EF4-FFF2-40B4-BE49-F238E27FC236}">
                  <a16:creationId xmlns:a16="http://schemas.microsoft.com/office/drawing/2014/main" id="{B491F671-46CB-4E85-98E7-88BA20094383}"/>
                </a:ext>
              </a:extLst>
            </p:cNvPr>
            <p:cNvSpPr/>
            <p:nvPr/>
          </p:nvSpPr>
          <p:spPr>
            <a:xfrm>
              <a:off x="1345837" y="723900"/>
              <a:ext cx="990600" cy="677636"/>
            </a:xfrm>
            <a:prstGeom prst="cloudCallout">
              <a:avLst>
                <a:gd name="adj1" fmla="val 58006"/>
                <a:gd name="adj2" fmla="val 65290"/>
              </a:avLst>
            </a:prstGeom>
            <a:solidFill>
              <a:schemeClr val="bg1"/>
            </a:solidFill>
            <a:ln w="28575">
              <a:solidFill>
                <a:srgbClr val="FDD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95FF7DB-747C-4C08-8693-1EB78E773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213" y="723900"/>
              <a:ext cx="649567" cy="7036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73E9F5-AD92-44E0-87A1-B23CAB3AA769}"/>
              </a:ext>
            </a:extLst>
          </p:cNvPr>
          <p:cNvSpPr txBox="1"/>
          <p:nvPr/>
        </p:nvSpPr>
        <p:spPr>
          <a:xfrm>
            <a:off x="337520" y="5578911"/>
            <a:ext cx="11563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Windows Security Model any process with admin rights can acquire the debug privilege and access the memory of any process</a:t>
            </a:r>
          </a:p>
        </p:txBody>
      </p:sp>
    </p:spTree>
    <p:extLst>
      <p:ext uri="{BB962C8B-B14F-4D97-AF65-F5344CB8AC3E}">
        <p14:creationId xmlns:p14="http://schemas.microsoft.com/office/powerpoint/2010/main" val="2098800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D3AAE2-8456-4873-B6C0-6AAB04E6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65760"/>
            <a:ext cx="10228982" cy="749808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B846942-B41D-405A-B96C-5809EB56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1" y="5692208"/>
            <a:ext cx="12192000" cy="800100"/>
          </a:xfrm>
        </p:spPr>
        <p:txBody>
          <a:bodyPr>
            <a:noAutofit/>
          </a:bodyPr>
          <a:lstStyle/>
          <a:p>
            <a:pPr algn="ctr"/>
            <a:r>
              <a:rPr lang="en-US" sz="4400" cap="none" dirty="0"/>
              <a:t>Malware with enabled debug privilege can steal sensitive data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42001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A88753A-5B6E-421A-B035-C2CCE043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365760"/>
            <a:ext cx="10228982" cy="7498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674DA3-9DA4-4D9B-991F-85AE6EBBB580}"/>
              </a:ext>
            </a:extLst>
          </p:cNvPr>
          <p:cNvSpPr/>
          <p:nvPr/>
        </p:nvSpPr>
        <p:spPr>
          <a:xfrm>
            <a:off x="1331792" y="2722880"/>
            <a:ext cx="3106858" cy="29745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3C7013-9D9E-4DAB-A798-011509CBDA9C}"/>
              </a:ext>
            </a:extLst>
          </p:cNvPr>
          <p:cNvSpPr/>
          <p:nvPr/>
        </p:nvSpPr>
        <p:spPr>
          <a:xfrm>
            <a:off x="8428246" y="2759775"/>
            <a:ext cx="2757913" cy="29745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B8D7BB-3E5B-4F7F-858A-6680055D4BBE}"/>
              </a:ext>
            </a:extLst>
          </p:cNvPr>
          <p:cNvSpPr/>
          <p:nvPr/>
        </p:nvSpPr>
        <p:spPr>
          <a:xfrm>
            <a:off x="4438649" y="2184862"/>
            <a:ext cx="3989597" cy="351255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97E86F5-A4C3-41A9-BEDE-32E1909E0584}"/>
              </a:ext>
            </a:extLst>
          </p:cNvPr>
          <p:cNvSpPr/>
          <p:nvPr/>
        </p:nvSpPr>
        <p:spPr>
          <a:xfrm rot="18140647" flipH="1" flipV="1">
            <a:off x="6389994" y="-2652586"/>
            <a:ext cx="4886100" cy="8957782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67EF74-4D8D-4425-A46E-D5002931E634}"/>
              </a:ext>
            </a:extLst>
          </p:cNvPr>
          <p:cNvGrpSpPr/>
          <p:nvPr/>
        </p:nvGrpSpPr>
        <p:grpSpPr>
          <a:xfrm>
            <a:off x="8377408" y="1421238"/>
            <a:ext cx="597904" cy="836919"/>
            <a:chOff x="6029416" y="2571450"/>
            <a:chExt cx="784594" cy="106179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D615AF-4CA8-439B-AF6C-A9D7F889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416" y="2571450"/>
              <a:ext cx="784594" cy="96880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A2B880-70D8-41DC-AB24-6FEA084F2C86}"/>
                </a:ext>
              </a:extLst>
            </p:cNvPr>
            <p:cNvSpPr/>
            <p:nvPr/>
          </p:nvSpPr>
          <p:spPr>
            <a:xfrm>
              <a:off x="6221055" y="3046967"/>
              <a:ext cx="406265" cy="39433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08FB08-92A8-458D-9CE1-9F285C79CCAD}"/>
                </a:ext>
              </a:extLst>
            </p:cNvPr>
            <p:cNvSpPr txBox="1"/>
            <p:nvPr/>
          </p:nvSpPr>
          <p:spPr>
            <a:xfrm>
              <a:off x="6156902" y="2813247"/>
              <a:ext cx="583097" cy="819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?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D5117DA-A4F3-4EB8-B717-50EB5064F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509846"/>
            <a:ext cx="12192000" cy="1081220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/>
              <a:t>How to protect data from apps running with debug privilege</a:t>
            </a:r>
            <a:r>
              <a:rPr lang="en-US" sz="6000" cap="non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0392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96339-EABB-473E-9052-3A471F46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 rot="202866">
            <a:off x="2078687" y="849231"/>
            <a:ext cx="8809456" cy="1726511"/>
          </a:xfrm>
          <a:prstGeom prst="cloudCallout">
            <a:avLst>
              <a:gd name="adj1" fmla="val -40593"/>
              <a:gd name="adj2" fmla="val 6061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26D5BE-C45C-45A8-A5B8-D4041751081A}"/>
              </a:ext>
            </a:extLst>
          </p:cNvPr>
          <p:cNvSpPr/>
          <p:nvPr/>
        </p:nvSpPr>
        <p:spPr>
          <a:xfrm>
            <a:off x="2603131" y="1509566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9532C9-F92B-4BD2-9FF9-E6D65DB94F18}"/>
              </a:ext>
            </a:extLst>
          </p:cNvPr>
          <p:cNvSpPr/>
          <p:nvPr/>
        </p:nvSpPr>
        <p:spPr>
          <a:xfrm>
            <a:off x="1601072" y="6002155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0027A-BBE3-4BA5-B69C-2F6C5AEDF5EE}"/>
              </a:ext>
            </a:extLst>
          </p:cNvPr>
          <p:cNvSpPr/>
          <p:nvPr/>
        </p:nvSpPr>
        <p:spPr>
          <a:xfrm>
            <a:off x="1694046" y="-1149"/>
            <a:ext cx="944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Episode 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44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F2D94-8781-46A0-A51E-27386A90D3F0}"/>
              </a:ext>
            </a:extLst>
          </p:cNvPr>
          <p:cNvSpPr/>
          <p:nvPr/>
        </p:nvSpPr>
        <p:spPr>
          <a:xfrm>
            <a:off x="8809939" y="1819730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C5BAB-096C-4DFC-941E-F27BD1CD41E6}"/>
              </a:ext>
            </a:extLst>
          </p:cNvPr>
          <p:cNvSpPr txBox="1"/>
          <p:nvPr/>
        </p:nvSpPr>
        <p:spPr>
          <a:xfrm>
            <a:off x="2109143" y="1129548"/>
            <a:ext cx="8612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Protected Process Light?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What’s that?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3" name="sounds_for_slides_1_tu_tum_long_1">
            <a:hlinkClick r:id="" action="ppaction://media"/>
            <a:extLst>
              <a:ext uri="{FF2B5EF4-FFF2-40B4-BE49-F238E27FC236}">
                <a16:creationId xmlns:a16="http://schemas.microsoft.com/office/drawing/2014/main" id="{A84B70FE-1243-44E8-8AE0-C7D372AB9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" y="6272784"/>
            <a:ext cx="406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434D8-C57F-4F7A-8D61-75CD380AD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591" y="2484327"/>
            <a:ext cx="1427271" cy="40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77176-8CD0-482F-8E3F-60CB371B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2836"/>
            <a:ext cx="12191999" cy="5964578"/>
          </a:xfrm>
        </p:spPr>
        <p:txBody>
          <a:bodyPr>
            <a:normAutofit/>
          </a:bodyPr>
          <a:lstStyle/>
          <a:p>
            <a:pPr marL="788670" lvl="1" indent="-514350">
              <a:buFont typeface="+mj-lt"/>
              <a:buAutoNum type="arabicPeriod"/>
            </a:pPr>
            <a:r>
              <a:rPr lang="en-US" dirty="0"/>
              <a:t>Security Reference Monitor (SRM)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Protected Process Light (PPL)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AppContainer Isolation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Windows Resource Protection (WRP, SFC)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Session 0 Isolation and Secure Desktop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Windows Memory Management (Virtual Memory and Enclave API)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</a:t>
            </a:r>
            <a:r>
              <a:rPr lang="en-US" altLang="en-US" sz="2800" dirty="0"/>
              <a:t>Windows Integrity Control (WIC)</a:t>
            </a:r>
            <a:endParaRPr lang="en-US" dirty="0"/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Mandatory Integrity Control (MIC)</a:t>
            </a:r>
          </a:p>
          <a:p>
            <a:pPr marL="1005840" lvl="2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 User Interface Privilege Isolation (IUPI)</a:t>
            </a:r>
          </a:p>
          <a:p>
            <a:pPr marL="1005840" lvl="2" indent="-457200">
              <a:lnSpc>
                <a:spcPct val="110000"/>
              </a:lnSpc>
              <a:buFont typeface="+mj-lt"/>
              <a:buAutoNum type="arabicPeriod"/>
            </a:pPr>
            <a:r>
              <a:rPr lang="fr-FR" dirty="0"/>
              <a:t> </a:t>
            </a:r>
            <a:r>
              <a:rPr lang="fr-FR" dirty="0" err="1"/>
              <a:t>Enhanced</a:t>
            </a:r>
            <a:r>
              <a:rPr lang="fr-FR" dirty="0"/>
              <a:t> Protected Mode (EPM)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Isolated User Mode (IUM) enabled by Hyper-V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CA25B1-4F17-42DD-9135-270D0623E3AA}"/>
              </a:ext>
            </a:extLst>
          </p:cNvPr>
          <p:cNvSpPr/>
          <p:nvPr/>
        </p:nvSpPr>
        <p:spPr>
          <a:xfrm>
            <a:off x="87087" y="2090057"/>
            <a:ext cx="11864122" cy="4648200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99B337-222D-4E32-8497-46AEBC169F03}"/>
              </a:ext>
            </a:extLst>
          </p:cNvPr>
          <p:cNvSpPr/>
          <p:nvPr/>
        </p:nvSpPr>
        <p:spPr>
          <a:xfrm>
            <a:off x="87086" y="872837"/>
            <a:ext cx="11864121" cy="551640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874B96A-C982-4119-AED5-3A503CAE3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88" y="20586"/>
            <a:ext cx="12000511" cy="685996"/>
          </a:xfrm>
        </p:spPr>
        <p:txBody>
          <a:bodyPr>
            <a:noAutofit/>
          </a:bodyPr>
          <a:lstStyle/>
          <a:p>
            <a:r>
              <a:rPr lang="en-US" sz="4800" dirty="0"/>
              <a:t>Windows Features to Protect PROCESS Memory: PPL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613C6-5D8F-4275-8B78-49DB5375FAD6}"/>
              </a:ext>
            </a:extLst>
          </p:cNvPr>
          <p:cNvSpPr/>
          <p:nvPr/>
        </p:nvSpPr>
        <p:spPr>
          <a:xfrm>
            <a:off x="191489" y="1393996"/>
            <a:ext cx="5797831" cy="689727"/>
          </a:xfrm>
          <a:prstGeom prst="rect">
            <a:avLst/>
          </a:prstGeom>
          <a:noFill/>
          <a:ln w="7620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FD8F9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4F84F-819A-4B80-9988-2DB07E33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9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65D6EC9-95B2-4D6D-8ED0-0AE60EA74607}"/>
              </a:ext>
            </a:extLst>
          </p:cNvPr>
          <p:cNvSpPr txBox="1">
            <a:spLocks/>
          </p:cNvSpPr>
          <p:nvPr/>
        </p:nvSpPr>
        <p:spPr>
          <a:xfrm>
            <a:off x="-6232" y="575106"/>
            <a:ext cx="11578542" cy="834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  Protected Process Light (PPL) </a:t>
            </a:r>
            <a:r>
              <a:rPr lang="en-US" dirty="0">
                <a:cs typeface="Calibri" panose="020F0502020204030204" pitchFamily="34" charset="0"/>
              </a:rPr>
              <a:t>—</a:t>
            </a:r>
            <a:r>
              <a:rPr lang="en-US" dirty="0"/>
              <a:t> Algorithm</a:t>
            </a:r>
            <a:r>
              <a:rPr lang="ru-RU" dirty="0"/>
              <a:t> </a:t>
            </a:r>
            <a:r>
              <a:rPr lang="en-US" dirty="0"/>
              <a:t>and Attacks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96A216D-A637-4918-B194-603467A6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0DE2295-FF25-42DB-A432-5C511B0CA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92674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4D775-2C70-4BCF-8B55-F19274F5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74320"/>
            <a:ext cx="9605262" cy="70408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FDBB6-9803-472B-ADCC-ACC60A08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916C595D-B585-40F5-8EFC-AD3DD63EE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3" y="-91902"/>
            <a:ext cx="11968222" cy="827772"/>
          </a:xfrm>
        </p:spPr>
        <p:txBody>
          <a:bodyPr>
            <a:noAutofit/>
          </a:bodyPr>
          <a:lstStyle/>
          <a:p>
            <a:pPr algn="ctr"/>
            <a:r>
              <a:rPr lang="en-US" sz="4800" cap="none" dirty="0"/>
              <a:t>PPL restricts non-PPL apps running with debug privilege</a:t>
            </a:r>
          </a:p>
        </p:txBody>
      </p:sp>
    </p:spTree>
    <p:extLst>
      <p:ext uri="{BB962C8B-B14F-4D97-AF65-F5344CB8AC3E}">
        <p14:creationId xmlns:p14="http://schemas.microsoft.com/office/powerpoint/2010/main" val="2115122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12BA24-C2C8-4235-A5F0-55A292E5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74320"/>
            <a:ext cx="9605262" cy="70408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FDBB6-9803-472B-ADCC-ACC60A08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935DB6-3628-495F-B11D-6985C993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3" y="-91902"/>
            <a:ext cx="11968222" cy="827772"/>
          </a:xfrm>
        </p:spPr>
        <p:txBody>
          <a:bodyPr>
            <a:noAutofit/>
          </a:bodyPr>
          <a:lstStyle/>
          <a:p>
            <a:pPr algn="ctr"/>
            <a:r>
              <a:rPr lang="en-US" sz="4800" cap="none" dirty="0"/>
              <a:t>PPL restricts non-PPL apps running with debug privilege</a:t>
            </a:r>
          </a:p>
        </p:txBody>
      </p:sp>
    </p:spTree>
    <p:extLst>
      <p:ext uri="{BB962C8B-B14F-4D97-AF65-F5344CB8AC3E}">
        <p14:creationId xmlns:p14="http://schemas.microsoft.com/office/powerpoint/2010/main" val="182972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DD8466-EB6D-480D-963C-F3C126B11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74320"/>
            <a:ext cx="9605262" cy="70408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FDBB6-9803-472B-ADCC-ACC60A08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935DB6-3628-495F-B11D-6985C993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3" y="-91902"/>
            <a:ext cx="11968222" cy="827772"/>
          </a:xfrm>
        </p:spPr>
        <p:txBody>
          <a:bodyPr>
            <a:noAutofit/>
          </a:bodyPr>
          <a:lstStyle/>
          <a:p>
            <a:pPr algn="ctr"/>
            <a:r>
              <a:rPr lang="en-US" sz="4800" cap="none" dirty="0"/>
              <a:t>PPL restricts non-PPL apps running with debug privilege</a:t>
            </a:r>
          </a:p>
        </p:txBody>
      </p:sp>
    </p:spTree>
    <p:extLst>
      <p:ext uri="{BB962C8B-B14F-4D97-AF65-F5344CB8AC3E}">
        <p14:creationId xmlns:p14="http://schemas.microsoft.com/office/powerpoint/2010/main" val="3426147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CEA199-BEB8-4B14-A5A6-D8887814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74320"/>
            <a:ext cx="9605262" cy="70408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FDBB6-9803-472B-ADCC-ACC60A08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935DB6-3628-495F-B11D-6985C993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3" y="-91902"/>
            <a:ext cx="11968222" cy="827772"/>
          </a:xfrm>
        </p:spPr>
        <p:txBody>
          <a:bodyPr>
            <a:noAutofit/>
          </a:bodyPr>
          <a:lstStyle/>
          <a:p>
            <a:pPr algn="ctr"/>
            <a:r>
              <a:rPr lang="en-US" sz="4800" cap="none" dirty="0"/>
              <a:t>PPL restricts non-PPL apps running with debug privilege</a:t>
            </a:r>
          </a:p>
        </p:txBody>
      </p:sp>
    </p:spTree>
    <p:extLst>
      <p:ext uri="{BB962C8B-B14F-4D97-AF65-F5344CB8AC3E}">
        <p14:creationId xmlns:p14="http://schemas.microsoft.com/office/powerpoint/2010/main" val="2171292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72BF0D-A307-45E6-96DD-D74AABFE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74320"/>
            <a:ext cx="9605262" cy="70408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FDBB6-9803-472B-ADCC-ACC60A088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935DB6-3628-495F-B11D-6985C993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3" y="-91902"/>
            <a:ext cx="11968222" cy="827772"/>
          </a:xfrm>
        </p:spPr>
        <p:txBody>
          <a:bodyPr>
            <a:noAutofit/>
          </a:bodyPr>
          <a:lstStyle/>
          <a:p>
            <a:pPr algn="ctr"/>
            <a:r>
              <a:rPr lang="en-US" sz="4800" cap="none" dirty="0"/>
              <a:t>PPL restricts non-PPL apps running with debug privilege</a:t>
            </a:r>
          </a:p>
        </p:txBody>
      </p:sp>
    </p:spTree>
    <p:extLst>
      <p:ext uri="{BB962C8B-B14F-4D97-AF65-F5344CB8AC3E}">
        <p14:creationId xmlns:p14="http://schemas.microsoft.com/office/powerpoint/2010/main" val="1199392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D73FF6-B0F5-44FC-A132-52546BE7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74320"/>
            <a:ext cx="9605262" cy="70408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935DB6-3628-495F-B11D-6985C993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3" y="-91902"/>
            <a:ext cx="11968222" cy="827772"/>
          </a:xfrm>
        </p:spPr>
        <p:txBody>
          <a:bodyPr>
            <a:noAutofit/>
          </a:bodyPr>
          <a:lstStyle/>
          <a:p>
            <a:pPr algn="ctr"/>
            <a:r>
              <a:rPr lang="en-US" sz="4800" cap="none" dirty="0"/>
              <a:t>PPL restricts non-PPL apps running with debug privilege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97AC39F-629F-4E51-BE04-FD1F9AC9A102}"/>
              </a:ext>
            </a:extLst>
          </p:cNvPr>
          <p:cNvSpPr/>
          <p:nvPr/>
        </p:nvSpPr>
        <p:spPr>
          <a:xfrm>
            <a:off x="7421762" y="1131067"/>
            <a:ext cx="1188720" cy="1188720"/>
          </a:xfrm>
          <a:prstGeom prst="flowChartConnector">
            <a:avLst/>
          </a:prstGeom>
          <a:noFill/>
          <a:ln w="152400" cap="rnd">
            <a:solidFill>
              <a:srgbClr val="91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9964A83-C616-408E-8AD3-6DEB4634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96339-EABB-473E-9052-3A471F46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9532C9-F92B-4BD2-9FF9-E6D65DB94F18}"/>
              </a:ext>
            </a:extLst>
          </p:cNvPr>
          <p:cNvSpPr/>
          <p:nvPr/>
        </p:nvSpPr>
        <p:spPr>
          <a:xfrm>
            <a:off x="3141885" y="6090065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0027A-BBE3-4BA5-B69C-2F6C5AEDF5EE}"/>
              </a:ext>
            </a:extLst>
          </p:cNvPr>
          <p:cNvSpPr/>
          <p:nvPr/>
        </p:nvSpPr>
        <p:spPr>
          <a:xfrm>
            <a:off x="1694046" y="-1149"/>
            <a:ext cx="944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Episode 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4400" dirty="0"/>
              <a:t> </a:t>
            </a:r>
          </a:p>
        </p:txBody>
      </p:sp>
      <p:pic>
        <p:nvPicPr>
          <p:cNvPr id="16" name="sounds_for_slides_4_contunie_moment">
            <a:hlinkClick r:id="" action="ppaction://media"/>
            <a:extLst>
              <a:ext uri="{FF2B5EF4-FFF2-40B4-BE49-F238E27FC236}">
                <a16:creationId xmlns:a16="http://schemas.microsoft.com/office/drawing/2014/main" id="{77CAFD33-B5B9-4A6D-A3F7-CE5F89F252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600" y="6212840"/>
            <a:ext cx="406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51B79F-3154-474D-A44B-64E2DEFF4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988" y="2457623"/>
            <a:ext cx="1457190" cy="4180286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 rot="202866">
            <a:off x="3860388" y="858789"/>
            <a:ext cx="5571340" cy="1667440"/>
          </a:xfrm>
          <a:prstGeom prst="cloudCallout">
            <a:avLst>
              <a:gd name="adj1" fmla="val -41512"/>
              <a:gd name="adj2" fmla="val 5423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F2D94-8781-46A0-A51E-27386A90D3F0}"/>
              </a:ext>
            </a:extLst>
          </p:cNvPr>
          <p:cNvSpPr/>
          <p:nvPr/>
        </p:nvSpPr>
        <p:spPr>
          <a:xfrm>
            <a:off x="7856610" y="1719128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C5BAB-096C-4DFC-941E-F27BD1CD41E6}"/>
              </a:ext>
            </a:extLst>
          </p:cNvPr>
          <p:cNvSpPr txBox="1"/>
          <p:nvPr/>
        </p:nvSpPr>
        <p:spPr>
          <a:xfrm>
            <a:off x="4485372" y="1289792"/>
            <a:ext cx="4694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How does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PPL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 work? </a:t>
            </a:r>
          </a:p>
        </p:txBody>
      </p:sp>
    </p:spTree>
    <p:extLst>
      <p:ext uri="{BB962C8B-B14F-4D97-AF65-F5344CB8AC3E}">
        <p14:creationId xmlns:p14="http://schemas.microsoft.com/office/powerpoint/2010/main" val="308199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184443-D9FA-47D9-9AAF-B9FC5F62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929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PPL: a new Protection field in EPROCESS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13BCD-0C37-4435-BF27-46A456AC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447904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5AF901F-8E94-4A4F-96E8-7B41042FE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75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A517D-D78F-404C-A465-DA2D035F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4500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184443-D9FA-47D9-9AAF-B9FC5F62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929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PPL: a new Protection field in EPROCESS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6816890-C1F7-4BED-8913-3DC37F7E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10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30340A-3755-4E4F-A79D-922F38D1C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4500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184443-D9FA-47D9-9AAF-B9FC5F62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929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PPL: a new Protection field in EPROCESS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B2858AB-A50E-4B01-A4B5-88C117E1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35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7208E1-EEE0-485E-8A23-EEF2221B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35548-994D-4536-BC93-3E13BEAB9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FD566-AF9A-456F-B8B1-625287C8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5840" y="182880"/>
            <a:ext cx="14153540" cy="676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CBECB-4FF4-4DAA-B05D-354EB859635C}"/>
              </a:ext>
            </a:extLst>
          </p:cNvPr>
          <p:cNvSpPr txBox="1"/>
          <p:nvPr/>
        </p:nvSpPr>
        <p:spPr>
          <a:xfrm>
            <a:off x="1371600" y="6287370"/>
            <a:ext cx="9361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Users secrets are stored in process memory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5269164-31F9-423C-9964-AE21406D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07151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F96F1F-BDB9-4CAA-B877-0E2B7DB0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4500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184443-D9FA-47D9-9AAF-B9FC5F62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929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PPL: a new Protection field in EPROCESS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70B93E-88AE-4690-8767-4AB847816511}"/>
              </a:ext>
            </a:extLst>
          </p:cNvPr>
          <p:cNvSpPr/>
          <p:nvPr/>
        </p:nvSpPr>
        <p:spPr>
          <a:xfrm>
            <a:off x="2291787" y="1896964"/>
            <a:ext cx="9753355" cy="4749825"/>
          </a:xfrm>
          <a:prstGeom prst="rect">
            <a:avLst/>
          </a:prstGeom>
          <a:solidFill>
            <a:srgbClr val="000000">
              <a:alpha val="90000"/>
            </a:srgbClr>
          </a:solidFill>
          <a:ln w="7620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typedef struct _PS_PROTECTION { </a:t>
            </a:r>
          </a:p>
          <a:p>
            <a:r>
              <a:rPr lang="en-US" sz="2800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union { </a:t>
            </a:r>
          </a:p>
          <a:p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800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UCHAR Level; </a:t>
            </a:r>
          </a:p>
          <a:p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800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struct { </a:t>
            </a:r>
          </a:p>
          <a:p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2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UCHAR Type : 3; </a:t>
            </a:r>
          </a:p>
          <a:p>
            <a:r>
              <a:rPr lang="en-US" sz="2800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	UCHAR Audit : 1;//&lt;Reserved</a:t>
            </a:r>
          </a:p>
          <a:p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28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UCHAR Signer : 4; </a:t>
            </a:r>
          </a:p>
          <a:p>
            <a:r>
              <a:rPr lang="en-US" sz="2800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}; </a:t>
            </a:r>
          </a:p>
          <a:p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800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 </a:t>
            </a:r>
          </a:p>
          <a:p>
            <a:r>
              <a:rPr lang="en-US" sz="2800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PS_PROTECTION, *PPS_PROTECTION;</a:t>
            </a: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8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E2994F-D71A-4653-9694-894871A8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450061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D49337A-64A7-47DF-8414-EE660EA0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929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PPL: a new Protection field in EPROCESS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E3E0F83-69FF-4210-8210-3C071EBB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8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6F67F-E0AF-4E15-AAE4-16277817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4500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E0FEA1-3E5A-4CB3-95DA-82A0006809F9}"/>
              </a:ext>
            </a:extLst>
          </p:cNvPr>
          <p:cNvSpPr/>
          <p:nvPr/>
        </p:nvSpPr>
        <p:spPr>
          <a:xfrm>
            <a:off x="259588" y="763930"/>
            <a:ext cx="5903976" cy="60940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B6225F73-012F-4BA4-A9F0-06F99BF0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763929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PPL: a new Protection field in EPROCESS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F61DF8A9-6E07-4793-8FF2-9387E466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36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4DB005-9F13-4E07-B06C-4B222F2F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975920"/>
          </a:xfrm>
        </p:spPr>
        <p:txBody>
          <a:bodyPr>
            <a:normAutofit/>
          </a:bodyPr>
          <a:lstStyle/>
          <a:p>
            <a:r>
              <a:rPr lang="en-US" sz="5000" dirty="0"/>
              <a:t>Examples of protection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BEBCD44-A288-44AB-9800-4AFFBD6F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B549C-1E21-4390-B284-12ADB0D5B209}"/>
              </a:ext>
            </a:extLst>
          </p:cNvPr>
          <p:cNvSpPr txBox="1"/>
          <p:nvPr/>
        </p:nvSpPr>
        <p:spPr>
          <a:xfrm>
            <a:off x="1241384" y="5385457"/>
            <a:ext cx="10402747" cy="1321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NisSrv</a:t>
            </a:r>
            <a:r>
              <a:rPr lang="ru-RU" sz="2400" dirty="0"/>
              <a:t>	</a:t>
            </a:r>
            <a:r>
              <a:rPr lang="ru-RU" sz="2400" b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	</a:t>
            </a:r>
            <a:r>
              <a:rPr lang="en-US" sz="2400" b="0" kern="1200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‒ </a:t>
            </a:r>
            <a:r>
              <a:rPr lang="en-US" sz="2400" b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Microsoft Network Realtime Inspection Service.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LSASS </a:t>
            </a:r>
            <a:r>
              <a:rPr lang="ru-RU" sz="2400" dirty="0"/>
              <a:t>	</a:t>
            </a:r>
            <a:r>
              <a:rPr lang="en-US" sz="2400" b="0" kern="1200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‒ </a:t>
            </a:r>
            <a:r>
              <a:rPr lang="en-US" sz="2400" dirty="0"/>
              <a:t>Local Security Authority Subsystem Service.</a:t>
            </a:r>
          </a:p>
          <a:p>
            <a:pPr>
              <a:lnSpc>
                <a:spcPct val="114000"/>
              </a:lnSpc>
            </a:pPr>
            <a:r>
              <a:rPr lang="en-US" sz="2400" dirty="0" err="1"/>
              <a:t>SgrmBroker</a:t>
            </a:r>
            <a:r>
              <a:rPr lang="ru-RU" sz="2400" dirty="0"/>
              <a:t>	</a:t>
            </a:r>
            <a:r>
              <a:rPr lang="en-US" sz="2400" b="0" kern="1200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‒ </a:t>
            </a:r>
            <a:r>
              <a:rPr lang="en-US" sz="2400" dirty="0"/>
              <a:t>System Guard Runtime Monitor Broker.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3E359-F7B0-4FAB-AE6C-F4069894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14400"/>
            <a:ext cx="569261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8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4DB005-9F13-4E07-B06C-4B222F2F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975920"/>
          </a:xfrm>
        </p:spPr>
        <p:txBody>
          <a:bodyPr>
            <a:normAutofit/>
          </a:bodyPr>
          <a:lstStyle/>
          <a:p>
            <a:r>
              <a:rPr lang="en-US" sz="5000" dirty="0"/>
              <a:t>Examples of protection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BEBCD44-A288-44AB-9800-4AFFBD6F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B549C-1E21-4390-B284-12ADB0D5B209}"/>
              </a:ext>
            </a:extLst>
          </p:cNvPr>
          <p:cNvSpPr txBox="1"/>
          <p:nvPr/>
        </p:nvSpPr>
        <p:spPr>
          <a:xfrm>
            <a:off x="1241384" y="5385457"/>
            <a:ext cx="10402747" cy="1321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NisSrv</a:t>
            </a:r>
            <a:r>
              <a:rPr lang="ru-RU" sz="2400" dirty="0"/>
              <a:t>	</a:t>
            </a:r>
            <a:r>
              <a:rPr lang="ru-RU" sz="2400" b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	</a:t>
            </a:r>
            <a:r>
              <a:rPr lang="en-US" sz="2400" b="0" kern="1200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‒ </a:t>
            </a:r>
            <a:r>
              <a:rPr lang="en-US" sz="2400" b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Microsoft Network Realtime Inspection Service.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LSASS </a:t>
            </a:r>
            <a:r>
              <a:rPr lang="ru-RU" sz="2400" dirty="0"/>
              <a:t>	</a:t>
            </a:r>
            <a:r>
              <a:rPr lang="en-US" sz="2400" b="0" kern="1200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‒ </a:t>
            </a:r>
            <a:r>
              <a:rPr lang="en-US" sz="2400" dirty="0"/>
              <a:t>Local Security Authority Subsystem Service.</a:t>
            </a:r>
          </a:p>
          <a:p>
            <a:pPr>
              <a:lnSpc>
                <a:spcPct val="114000"/>
              </a:lnSpc>
            </a:pPr>
            <a:r>
              <a:rPr lang="en-US" sz="2400" dirty="0" err="1"/>
              <a:t>SgrmBroker</a:t>
            </a:r>
            <a:r>
              <a:rPr lang="ru-RU" sz="2400" dirty="0"/>
              <a:t>	</a:t>
            </a:r>
            <a:r>
              <a:rPr lang="en-US" sz="2400" b="0" kern="1200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‒ </a:t>
            </a:r>
            <a:r>
              <a:rPr lang="en-US" sz="2400" dirty="0"/>
              <a:t>System Guard Runtime Monitor Broker.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A3AA9-9AC3-42CC-BBC6-2FF8ECCE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14400"/>
            <a:ext cx="1162964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37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4DB005-9F13-4E07-B06C-4B222F2F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975920"/>
          </a:xfrm>
        </p:spPr>
        <p:txBody>
          <a:bodyPr>
            <a:normAutofit/>
          </a:bodyPr>
          <a:lstStyle/>
          <a:p>
            <a:r>
              <a:rPr lang="en-US" sz="5000" dirty="0"/>
              <a:t>Examples of protection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BEBCD44-A288-44AB-9800-4AFFBD6F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B549C-1E21-4390-B284-12ADB0D5B209}"/>
              </a:ext>
            </a:extLst>
          </p:cNvPr>
          <p:cNvSpPr txBox="1"/>
          <p:nvPr/>
        </p:nvSpPr>
        <p:spPr>
          <a:xfrm>
            <a:off x="1241384" y="5385457"/>
            <a:ext cx="10402747" cy="1321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NisSrv</a:t>
            </a:r>
            <a:r>
              <a:rPr lang="ru-RU" sz="2400" dirty="0"/>
              <a:t>	</a:t>
            </a:r>
            <a:r>
              <a:rPr lang="ru-RU" sz="2400" b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	</a:t>
            </a:r>
            <a:r>
              <a:rPr lang="en-US" sz="2400" b="0" kern="1200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‒ </a:t>
            </a:r>
            <a:r>
              <a:rPr lang="en-US" sz="2400" b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Microsoft Network Realtime Inspection Service.</a:t>
            </a:r>
          </a:p>
          <a:p>
            <a:pPr>
              <a:lnSpc>
                <a:spcPct val="114000"/>
              </a:lnSpc>
            </a:pPr>
            <a:r>
              <a:rPr lang="en-US" sz="2400" dirty="0"/>
              <a:t>LSASS </a:t>
            </a:r>
            <a:r>
              <a:rPr lang="ru-RU" sz="2400" dirty="0"/>
              <a:t>	</a:t>
            </a:r>
            <a:r>
              <a:rPr lang="en-US" sz="2400" b="0" kern="1200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‒ </a:t>
            </a:r>
            <a:r>
              <a:rPr lang="en-US" sz="2400" dirty="0"/>
              <a:t>Local Security Authority Subsystem Service.</a:t>
            </a:r>
          </a:p>
          <a:p>
            <a:pPr>
              <a:lnSpc>
                <a:spcPct val="114000"/>
              </a:lnSpc>
            </a:pPr>
            <a:r>
              <a:rPr lang="en-US" sz="2400" dirty="0" err="1"/>
              <a:t>SgrmBroker</a:t>
            </a:r>
            <a:r>
              <a:rPr lang="ru-RU" sz="2400" dirty="0"/>
              <a:t>	</a:t>
            </a:r>
            <a:r>
              <a:rPr lang="en-US" sz="2400" b="0" kern="1200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‒ </a:t>
            </a:r>
            <a:r>
              <a:rPr lang="en-US" sz="2400" dirty="0"/>
              <a:t>System Guard Runtime Monitor Broker.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6FBE0-D919-43E0-BE77-37584BDB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14400"/>
            <a:ext cx="1162454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9532C9-F92B-4BD2-9FF9-E6D65DB94F18}"/>
              </a:ext>
            </a:extLst>
          </p:cNvPr>
          <p:cNvSpPr/>
          <p:nvPr/>
        </p:nvSpPr>
        <p:spPr>
          <a:xfrm>
            <a:off x="2616774" y="6001325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96339-EABB-473E-9052-3A471F46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 rot="202866">
            <a:off x="2075759" y="849145"/>
            <a:ext cx="8809456" cy="1825813"/>
          </a:xfrm>
          <a:prstGeom prst="cloudCallout">
            <a:avLst>
              <a:gd name="adj1" fmla="val -29481"/>
              <a:gd name="adj2" fmla="val 63720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26D5BE-C45C-45A8-A5B8-D4041751081A}"/>
              </a:ext>
            </a:extLst>
          </p:cNvPr>
          <p:cNvSpPr/>
          <p:nvPr/>
        </p:nvSpPr>
        <p:spPr>
          <a:xfrm>
            <a:off x="2556964" y="1514471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0027A-BBE3-4BA5-B69C-2F6C5AEDF5EE}"/>
              </a:ext>
            </a:extLst>
          </p:cNvPr>
          <p:cNvSpPr/>
          <p:nvPr/>
        </p:nvSpPr>
        <p:spPr>
          <a:xfrm>
            <a:off x="1694046" y="-1149"/>
            <a:ext cx="944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Episode 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44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F2D94-8781-46A0-A51E-27386A90D3F0}"/>
              </a:ext>
            </a:extLst>
          </p:cNvPr>
          <p:cNvSpPr/>
          <p:nvPr/>
        </p:nvSpPr>
        <p:spPr>
          <a:xfrm>
            <a:off x="8962989" y="1906973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C5BAB-096C-4DFC-941E-F27BD1CD41E6}"/>
              </a:ext>
            </a:extLst>
          </p:cNvPr>
          <p:cNvSpPr txBox="1"/>
          <p:nvPr/>
        </p:nvSpPr>
        <p:spPr>
          <a:xfrm>
            <a:off x="2353111" y="1079633"/>
            <a:ext cx="81404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How does Windows create </a:t>
            </a:r>
            <a:br>
              <a:rPr lang="en-US" sz="3600" dirty="0"/>
            </a:br>
            <a:r>
              <a:rPr lang="en-US" sz="3600" dirty="0"/>
              <a:t>protected processes?</a:t>
            </a:r>
          </a:p>
        </p:txBody>
      </p:sp>
      <p:pic>
        <p:nvPicPr>
          <p:cNvPr id="18" name="sounds_for_slides_5_tu_tum_long_2">
            <a:hlinkClick r:id="" action="ppaction://media"/>
            <a:extLst>
              <a:ext uri="{FF2B5EF4-FFF2-40B4-BE49-F238E27FC236}">
                <a16:creationId xmlns:a16="http://schemas.microsoft.com/office/drawing/2014/main" id="{8B7DB2A3-1AC8-4F4F-9DB1-66866F276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640" y="6136640"/>
            <a:ext cx="406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66E1E-6A99-4147-93F9-93B10DC18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332" y="2655847"/>
            <a:ext cx="1584734" cy="39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9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CreateProcess</a:t>
            </a:r>
            <a:endParaRPr lang="en-US" sz="4900" cap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FEC8C-86EE-4EE8-BDD6-2DE1245D6D46}"/>
              </a:ext>
            </a:extLst>
          </p:cNvPr>
          <p:cNvSpPr txBox="1"/>
          <p:nvPr/>
        </p:nvSpPr>
        <p:spPr>
          <a:xfrm>
            <a:off x="284463" y="1707281"/>
            <a:ext cx="1860038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“System”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F7EC3-9F9A-4ECC-92BB-67A5AB2DAAEE}"/>
              </a:ext>
            </a:extLst>
          </p:cNvPr>
          <p:cNvSpPr txBox="1"/>
          <p:nvPr/>
        </p:nvSpPr>
        <p:spPr>
          <a:xfrm>
            <a:off x="3058213" y="1677940"/>
            <a:ext cx="2867462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MemCompression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D1FAB-B494-447E-AFCF-E543E46F709B}"/>
              </a:ext>
            </a:extLst>
          </p:cNvPr>
          <p:cNvSpPr txBox="1"/>
          <p:nvPr/>
        </p:nvSpPr>
        <p:spPr>
          <a:xfrm>
            <a:off x="6495293" y="1707281"/>
            <a:ext cx="1860037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“Registry”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71293-E808-4D5D-B390-CD7CAB124C1F}"/>
              </a:ext>
            </a:extLst>
          </p:cNvPr>
          <p:cNvSpPr txBox="1"/>
          <p:nvPr/>
        </p:nvSpPr>
        <p:spPr>
          <a:xfrm>
            <a:off x="9267955" y="783952"/>
            <a:ext cx="2523058" cy="1323439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lsass.exe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“NisSrv.exe”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“MsMpEng.exe”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services.exe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1F94D58-CCCE-4455-AE8D-3C70F3ED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63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64F441D-18D4-464A-BCBD-F6616A2FC269}"/>
              </a:ext>
            </a:extLst>
          </p:cNvPr>
          <p:cNvSpPr/>
          <p:nvPr/>
        </p:nvSpPr>
        <p:spPr>
          <a:xfrm>
            <a:off x="8614729" y="2558971"/>
            <a:ext cx="3563026" cy="1173918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3CC086-20CF-400A-93A9-F72715006066}"/>
              </a:ext>
            </a:extLst>
          </p:cNvPr>
          <p:cNvSpPr/>
          <p:nvPr/>
        </p:nvSpPr>
        <p:spPr>
          <a:xfrm>
            <a:off x="8614728" y="3732889"/>
            <a:ext cx="3563027" cy="3125111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3" algn="ctr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2CB35-9671-4709-9082-733D9D07CBE2}"/>
              </a:ext>
            </a:extLst>
          </p:cNvPr>
          <p:cNvSpPr/>
          <p:nvPr/>
        </p:nvSpPr>
        <p:spPr>
          <a:xfrm>
            <a:off x="0" y="2558972"/>
            <a:ext cx="8614728" cy="4299028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3" algn="ctr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CreateProcess</a:t>
            </a:r>
            <a:endParaRPr lang="en-US" sz="4900" cap="none" dirty="0"/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1A84DE13-EDA1-4093-9D0B-64D2600C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8FBEFD-B304-42D6-8A45-8C2266B57F65}"/>
              </a:ext>
            </a:extLst>
          </p:cNvPr>
          <p:cNvCxnSpPr>
            <a:cxnSpLocks/>
          </p:cNvCxnSpPr>
          <p:nvPr/>
        </p:nvCxnSpPr>
        <p:spPr>
          <a:xfrm>
            <a:off x="10529484" y="2107391"/>
            <a:ext cx="0" cy="407209"/>
          </a:xfrm>
          <a:prstGeom prst="straightConnector1">
            <a:avLst/>
          </a:prstGeom>
          <a:ln w="38100" cap="rnd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156E6D-0E76-4B0D-B487-BBB5B8A39EC5}"/>
              </a:ext>
            </a:extLst>
          </p:cNvPr>
          <p:cNvCxnSpPr>
            <a:cxnSpLocks/>
          </p:cNvCxnSpPr>
          <p:nvPr/>
        </p:nvCxnSpPr>
        <p:spPr>
          <a:xfrm>
            <a:off x="7377463" y="2118965"/>
            <a:ext cx="0" cy="407209"/>
          </a:xfrm>
          <a:prstGeom prst="straightConnector1">
            <a:avLst/>
          </a:prstGeom>
          <a:ln w="38100" cap="rnd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C6DEF8-E45F-4957-A92B-D80690F5CEF9}"/>
              </a:ext>
            </a:extLst>
          </p:cNvPr>
          <p:cNvCxnSpPr>
            <a:cxnSpLocks/>
          </p:cNvCxnSpPr>
          <p:nvPr/>
        </p:nvCxnSpPr>
        <p:spPr>
          <a:xfrm>
            <a:off x="4472953" y="2107391"/>
            <a:ext cx="0" cy="407209"/>
          </a:xfrm>
          <a:prstGeom prst="straightConnector1">
            <a:avLst/>
          </a:prstGeom>
          <a:ln w="38100" cap="rnd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E4F7743-E312-4FAB-8656-92D969E1BA8A}"/>
              </a:ext>
            </a:extLst>
          </p:cNvPr>
          <p:cNvCxnSpPr>
            <a:cxnSpLocks/>
          </p:cNvCxnSpPr>
          <p:nvPr/>
        </p:nvCxnSpPr>
        <p:spPr>
          <a:xfrm>
            <a:off x="1180807" y="2122224"/>
            <a:ext cx="0" cy="407209"/>
          </a:xfrm>
          <a:prstGeom prst="straightConnector1">
            <a:avLst/>
          </a:prstGeom>
          <a:ln w="38100" cap="rnd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7A52DDCD-8ED3-4F05-A902-69E726E4D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3912882"/>
            <a:ext cx="11806177" cy="13536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Which OS functions are involved during</a:t>
            </a:r>
            <a:br>
              <a:rPr lang="en-US" dirty="0"/>
            </a:br>
            <a:r>
              <a:rPr lang="en-US" dirty="0"/>
              <a:t>creating of Protected Processes?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7AF683-A73E-4B12-89CB-9D19E30D4087}"/>
              </a:ext>
            </a:extLst>
          </p:cNvPr>
          <p:cNvSpPr/>
          <p:nvPr/>
        </p:nvSpPr>
        <p:spPr>
          <a:xfrm>
            <a:off x="955372" y="2578991"/>
            <a:ext cx="457200" cy="457200"/>
          </a:xfrm>
          <a:prstGeom prst="ellipse">
            <a:avLst/>
          </a:prstGeom>
          <a:noFill/>
          <a:ln w="15875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AB4548-CC92-44C7-A0CC-4034D3C90A53}"/>
              </a:ext>
            </a:extLst>
          </p:cNvPr>
          <p:cNvSpPr/>
          <p:nvPr/>
        </p:nvSpPr>
        <p:spPr>
          <a:xfrm>
            <a:off x="4244353" y="2578991"/>
            <a:ext cx="457200" cy="457200"/>
          </a:xfrm>
          <a:prstGeom prst="ellipse">
            <a:avLst/>
          </a:prstGeom>
          <a:noFill/>
          <a:ln w="15875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42D6BFD-73E9-4D4A-A389-08FF2729A259}"/>
              </a:ext>
            </a:extLst>
          </p:cNvPr>
          <p:cNvSpPr/>
          <p:nvPr/>
        </p:nvSpPr>
        <p:spPr>
          <a:xfrm>
            <a:off x="7148863" y="2594454"/>
            <a:ext cx="457200" cy="457200"/>
          </a:xfrm>
          <a:prstGeom prst="ellipse">
            <a:avLst/>
          </a:prstGeom>
          <a:noFill/>
          <a:ln w="15875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E39409-C1F8-46D3-9D9A-4B35830DBF76}"/>
              </a:ext>
            </a:extLst>
          </p:cNvPr>
          <p:cNvSpPr/>
          <p:nvPr/>
        </p:nvSpPr>
        <p:spPr>
          <a:xfrm>
            <a:off x="10300884" y="2594454"/>
            <a:ext cx="457200" cy="457200"/>
          </a:xfrm>
          <a:prstGeom prst="ellipse">
            <a:avLst/>
          </a:prstGeom>
          <a:noFill/>
          <a:ln w="15875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958264-74AE-4990-A7BF-EA63863D0BFC}"/>
              </a:ext>
            </a:extLst>
          </p:cNvPr>
          <p:cNvSpPr txBox="1"/>
          <p:nvPr/>
        </p:nvSpPr>
        <p:spPr>
          <a:xfrm>
            <a:off x="284463" y="1707281"/>
            <a:ext cx="1860038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“System”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716014-1A3A-46AF-A314-9FC10045A4B6}"/>
              </a:ext>
            </a:extLst>
          </p:cNvPr>
          <p:cNvSpPr txBox="1"/>
          <p:nvPr/>
        </p:nvSpPr>
        <p:spPr>
          <a:xfrm>
            <a:off x="3058213" y="1677940"/>
            <a:ext cx="2867462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MemCompression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26A1C4-2AB1-4A35-B635-05B660577068}"/>
              </a:ext>
            </a:extLst>
          </p:cNvPr>
          <p:cNvSpPr txBox="1"/>
          <p:nvPr/>
        </p:nvSpPr>
        <p:spPr>
          <a:xfrm>
            <a:off x="6495293" y="1707281"/>
            <a:ext cx="1860037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“Registry”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2575B8-CAE9-435F-8C88-6063CD357D32}"/>
              </a:ext>
            </a:extLst>
          </p:cNvPr>
          <p:cNvSpPr txBox="1"/>
          <p:nvPr/>
        </p:nvSpPr>
        <p:spPr>
          <a:xfrm>
            <a:off x="9267955" y="783952"/>
            <a:ext cx="2523058" cy="1323439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lsass.exe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“NisSrv.exe”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“MsMpEng.exe”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services.exe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878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64F441D-18D4-464A-BCBD-F6616A2FC269}"/>
              </a:ext>
            </a:extLst>
          </p:cNvPr>
          <p:cNvSpPr/>
          <p:nvPr/>
        </p:nvSpPr>
        <p:spPr>
          <a:xfrm>
            <a:off x="8614729" y="2558971"/>
            <a:ext cx="3563026" cy="1173918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3CC086-20CF-400A-93A9-F72715006066}"/>
              </a:ext>
            </a:extLst>
          </p:cNvPr>
          <p:cNvSpPr/>
          <p:nvPr/>
        </p:nvSpPr>
        <p:spPr>
          <a:xfrm>
            <a:off x="8614728" y="3732889"/>
            <a:ext cx="3563027" cy="3154650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3" algn="ctr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2CB35-9671-4709-9082-733D9D07CBE2}"/>
              </a:ext>
            </a:extLst>
          </p:cNvPr>
          <p:cNvSpPr/>
          <p:nvPr/>
        </p:nvSpPr>
        <p:spPr>
          <a:xfrm>
            <a:off x="8466" y="2558970"/>
            <a:ext cx="8606261" cy="4299029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CreateProcess</a:t>
            </a:r>
            <a:endParaRPr lang="en-US" sz="4900" cap="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8C7D5-D72C-409A-AF16-C43ADA6571DE}"/>
              </a:ext>
            </a:extLst>
          </p:cNvPr>
          <p:cNvSpPr txBox="1"/>
          <p:nvPr/>
        </p:nvSpPr>
        <p:spPr>
          <a:xfrm>
            <a:off x="5890623" y="3932944"/>
            <a:ext cx="460449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CmpInitializeRegistryProcess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EC01A4-C3A6-4939-9670-2DFC1DA48C7E}"/>
              </a:ext>
            </a:extLst>
          </p:cNvPr>
          <p:cNvSpPr txBox="1"/>
          <p:nvPr/>
        </p:nvSpPr>
        <p:spPr>
          <a:xfrm>
            <a:off x="275429" y="3929450"/>
            <a:ext cx="227002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PspInitPhase0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5FB2C-4341-492F-A7F2-082A3C0F8374}"/>
              </a:ext>
            </a:extLst>
          </p:cNvPr>
          <p:cNvSpPr txBox="1"/>
          <p:nvPr/>
        </p:nvSpPr>
        <p:spPr>
          <a:xfrm>
            <a:off x="8778239" y="3105466"/>
            <a:ext cx="31729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NtCreateUserProcess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B3A8C-01E7-4AA5-8CF8-5F96FB204B94}"/>
              </a:ext>
            </a:extLst>
          </p:cNvPr>
          <p:cNvSpPr txBox="1"/>
          <p:nvPr/>
        </p:nvSpPr>
        <p:spPr>
          <a:xfrm>
            <a:off x="3046559" y="3929450"/>
            <a:ext cx="25524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SmFirstTimeInit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1A84DE13-EDA1-4093-9D0B-64D2600C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29B13-352E-4320-8407-ECD2C65D892A}"/>
              </a:ext>
            </a:extLst>
          </p:cNvPr>
          <p:cNvSpPr txBox="1"/>
          <p:nvPr/>
        </p:nvSpPr>
        <p:spPr>
          <a:xfrm>
            <a:off x="284463" y="1707281"/>
            <a:ext cx="1860038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“System”</a:t>
            </a:r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267392-7C4B-461F-92B5-1B5798524DF4}"/>
              </a:ext>
            </a:extLst>
          </p:cNvPr>
          <p:cNvSpPr txBox="1"/>
          <p:nvPr/>
        </p:nvSpPr>
        <p:spPr>
          <a:xfrm>
            <a:off x="3058213" y="1677940"/>
            <a:ext cx="2867462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MemCompression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803823-3C29-4566-8FC4-A4C8E2E4A80A}"/>
              </a:ext>
            </a:extLst>
          </p:cNvPr>
          <p:cNvSpPr txBox="1"/>
          <p:nvPr/>
        </p:nvSpPr>
        <p:spPr>
          <a:xfrm>
            <a:off x="6495293" y="1707281"/>
            <a:ext cx="1860037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“Registry”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BD78F4-0298-4B66-9741-526BE3A8D586}"/>
              </a:ext>
            </a:extLst>
          </p:cNvPr>
          <p:cNvSpPr txBox="1"/>
          <p:nvPr/>
        </p:nvSpPr>
        <p:spPr>
          <a:xfrm>
            <a:off x="9267955" y="783952"/>
            <a:ext cx="2523058" cy="1323439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lsass.exe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“NisSrv.exe”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“MsMpEng.exe”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services.exe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8FBEFD-B304-42D6-8A45-8C2266B57F65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0529484" y="2107391"/>
            <a:ext cx="0" cy="407209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156E6D-0E76-4B0D-B487-BBB5B8A39EC5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7415364" y="2107391"/>
            <a:ext cx="9948" cy="182555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A7969E-D4EF-407C-84F4-24D985F94DD2}"/>
              </a:ext>
            </a:extLst>
          </p:cNvPr>
          <p:cNvSpPr txBox="1"/>
          <p:nvPr/>
        </p:nvSpPr>
        <p:spPr>
          <a:xfrm>
            <a:off x="1393952" y="2673433"/>
            <a:ext cx="281223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ZwCreateProcess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93C63E-93C7-494D-9855-4F7DE5B95A52}"/>
              </a:ext>
            </a:extLst>
          </p:cNvPr>
          <p:cNvSpPr txBox="1"/>
          <p:nvPr/>
        </p:nvSpPr>
        <p:spPr>
          <a:xfrm>
            <a:off x="1392710" y="3288642"/>
            <a:ext cx="281812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NtCreateProcessEx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6335AF-43C4-4429-B855-4F07F0BF53EF}"/>
              </a:ext>
            </a:extLst>
          </p:cNvPr>
          <p:cNvCxnSpPr>
            <a:cxnSpLocks/>
          </p:cNvCxnSpPr>
          <p:nvPr/>
        </p:nvCxnSpPr>
        <p:spPr>
          <a:xfrm flipH="1">
            <a:off x="4449657" y="2079638"/>
            <a:ext cx="9948" cy="182555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50E63C-084F-402D-A190-C87D8AF0AA44}"/>
              </a:ext>
            </a:extLst>
          </p:cNvPr>
          <p:cNvCxnSpPr>
            <a:cxnSpLocks/>
          </p:cNvCxnSpPr>
          <p:nvPr/>
        </p:nvCxnSpPr>
        <p:spPr>
          <a:xfrm flipH="1">
            <a:off x="1204534" y="2110446"/>
            <a:ext cx="9948" cy="182555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ADC2AC-648C-44C5-A53C-086B48615887}"/>
              </a:ext>
            </a:extLst>
          </p:cNvPr>
          <p:cNvCxnSpPr>
            <a:cxnSpLocks/>
            <a:stCxn id="31" idx="2"/>
            <a:endCxn id="38" idx="0"/>
          </p:cNvCxnSpPr>
          <p:nvPr/>
        </p:nvCxnSpPr>
        <p:spPr>
          <a:xfrm>
            <a:off x="2800067" y="3073543"/>
            <a:ext cx="1705" cy="2150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21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A49D18-68F6-40BC-85AE-75D6307F6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ECD42-0081-4F02-A70C-A18D3331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F796A-D393-4987-8061-C816579E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5840" y="182880"/>
            <a:ext cx="14153540" cy="676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1C6AB-E60A-4B0E-8D94-1D4D01AAC659}"/>
              </a:ext>
            </a:extLst>
          </p:cNvPr>
          <p:cNvSpPr txBox="1"/>
          <p:nvPr/>
        </p:nvSpPr>
        <p:spPr>
          <a:xfrm>
            <a:off x="1371600" y="6287370"/>
            <a:ext cx="9361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PPL is enabled for the process to protect its memory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DBA5D7B1-7AB7-4DEC-913E-1AF6A7DB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90505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64F441D-18D4-464A-BCBD-F6616A2FC269}"/>
              </a:ext>
            </a:extLst>
          </p:cNvPr>
          <p:cNvSpPr/>
          <p:nvPr/>
        </p:nvSpPr>
        <p:spPr>
          <a:xfrm>
            <a:off x="8614729" y="2558971"/>
            <a:ext cx="3563026" cy="1173918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3CC086-20CF-400A-93A9-F72715006066}"/>
              </a:ext>
            </a:extLst>
          </p:cNvPr>
          <p:cNvSpPr/>
          <p:nvPr/>
        </p:nvSpPr>
        <p:spPr>
          <a:xfrm>
            <a:off x="8614728" y="3732889"/>
            <a:ext cx="3563027" cy="3154650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3" algn="ctr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2CB35-9671-4709-9082-733D9D07CBE2}"/>
              </a:ext>
            </a:extLst>
          </p:cNvPr>
          <p:cNvSpPr/>
          <p:nvPr/>
        </p:nvSpPr>
        <p:spPr>
          <a:xfrm>
            <a:off x="8466" y="2558970"/>
            <a:ext cx="8606261" cy="4299029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CreateProcess</a:t>
            </a:r>
            <a:endParaRPr lang="en-US" sz="4900" cap="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8C7D5-D72C-409A-AF16-C43ADA6571DE}"/>
              </a:ext>
            </a:extLst>
          </p:cNvPr>
          <p:cNvSpPr txBox="1"/>
          <p:nvPr/>
        </p:nvSpPr>
        <p:spPr>
          <a:xfrm>
            <a:off x="5890623" y="3932944"/>
            <a:ext cx="460449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CmpInitializeRegistryProcess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EC01A4-C3A6-4939-9670-2DFC1DA48C7E}"/>
              </a:ext>
            </a:extLst>
          </p:cNvPr>
          <p:cNvSpPr txBox="1"/>
          <p:nvPr/>
        </p:nvSpPr>
        <p:spPr>
          <a:xfrm>
            <a:off x="275429" y="3929450"/>
            <a:ext cx="227002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PspInitPhase0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D46BC-5A54-4A50-BEB6-8E570DCA04C2}"/>
              </a:ext>
            </a:extLst>
          </p:cNvPr>
          <p:cNvSpPr txBox="1"/>
          <p:nvPr/>
        </p:nvSpPr>
        <p:spPr>
          <a:xfrm>
            <a:off x="8740413" y="4848662"/>
            <a:ext cx="33394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NtCreateUserProcess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33F6D-6475-4191-A076-5E51C3EAE438}"/>
              </a:ext>
            </a:extLst>
          </p:cNvPr>
          <p:cNvSpPr txBox="1"/>
          <p:nvPr/>
        </p:nvSpPr>
        <p:spPr>
          <a:xfrm>
            <a:off x="4345628" y="5833074"/>
            <a:ext cx="29888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PspAllocateProcess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66EEF-EA59-46B7-ACF2-40F2413EC6AA}"/>
              </a:ext>
            </a:extLst>
          </p:cNvPr>
          <p:cNvSpPr txBox="1"/>
          <p:nvPr/>
        </p:nvSpPr>
        <p:spPr>
          <a:xfrm>
            <a:off x="339636" y="4865710"/>
            <a:ext cx="278602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PspCreateProcess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9EBAD-E58B-460C-8816-AB8F58DC96D8}"/>
              </a:ext>
            </a:extLst>
          </p:cNvPr>
          <p:cNvSpPr txBox="1"/>
          <p:nvPr/>
        </p:nvSpPr>
        <p:spPr>
          <a:xfrm>
            <a:off x="3995429" y="4852421"/>
            <a:ext cx="36892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PsCreateMinimalProcess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5FB2C-4341-492F-A7F2-082A3C0F8374}"/>
              </a:ext>
            </a:extLst>
          </p:cNvPr>
          <p:cNvSpPr txBox="1"/>
          <p:nvPr/>
        </p:nvSpPr>
        <p:spPr>
          <a:xfrm>
            <a:off x="8778239" y="3105466"/>
            <a:ext cx="31729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NtCreateUserProcess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B3A8C-01E7-4AA5-8CF8-5F96FB204B94}"/>
              </a:ext>
            </a:extLst>
          </p:cNvPr>
          <p:cNvSpPr txBox="1"/>
          <p:nvPr/>
        </p:nvSpPr>
        <p:spPr>
          <a:xfrm>
            <a:off x="3046559" y="3929450"/>
            <a:ext cx="25524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SmFirstTimeInit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DA0C82-9791-4C81-BACC-C18BD3CAB6BB}"/>
              </a:ext>
            </a:extLst>
          </p:cNvPr>
          <p:cNvCxnSpPr>
            <a:cxnSpLocks/>
          </p:cNvCxnSpPr>
          <p:nvPr/>
        </p:nvCxnSpPr>
        <p:spPr>
          <a:xfrm>
            <a:off x="10855790" y="3505576"/>
            <a:ext cx="45393" cy="1343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F965DB-6069-494A-823A-C14BD0FA3A00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 flipH="1">
            <a:off x="5840069" y="5252531"/>
            <a:ext cx="1" cy="580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73B720-55A3-4662-9831-856645E42C7B}"/>
              </a:ext>
            </a:extLst>
          </p:cNvPr>
          <p:cNvCxnSpPr>
            <a:cxnSpLocks/>
          </p:cNvCxnSpPr>
          <p:nvPr/>
        </p:nvCxnSpPr>
        <p:spPr>
          <a:xfrm>
            <a:off x="4773270" y="4329560"/>
            <a:ext cx="0" cy="520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D3344B-06CC-4E5E-AED7-E03E842A6C8F}"/>
              </a:ext>
            </a:extLst>
          </p:cNvPr>
          <p:cNvCxnSpPr>
            <a:cxnSpLocks/>
          </p:cNvCxnSpPr>
          <p:nvPr/>
        </p:nvCxnSpPr>
        <p:spPr>
          <a:xfrm>
            <a:off x="6443042" y="4329560"/>
            <a:ext cx="0" cy="505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537805-532F-4174-87CC-01CA59B1544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410440" y="4329560"/>
            <a:ext cx="0" cy="528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1A84DE13-EDA1-4093-9D0B-64D2600C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2A4E9D-5D76-4672-A462-833A7A5BBB74}"/>
              </a:ext>
            </a:extLst>
          </p:cNvPr>
          <p:cNvCxnSpPr>
            <a:cxnSpLocks/>
            <a:stCxn id="13" idx="2"/>
            <a:endCxn id="11" idx="1"/>
          </p:cNvCxnSpPr>
          <p:nvPr/>
        </p:nvCxnSpPr>
        <p:spPr>
          <a:xfrm>
            <a:off x="1732649" y="5265820"/>
            <a:ext cx="2612979" cy="76730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96165D-FB0C-4C9A-8B72-A9A7B2A6B525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flipH="1">
            <a:off x="7334510" y="5248772"/>
            <a:ext cx="3075606" cy="784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FA29B13-352E-4320-8407-ECD2C65D892A}"/>
              </a:ext>
            </a:extLst>
          </p:cNvPr>
          <p:cNvSpPr txBox="1"/>
          <p:nvPr/>
        </p:nvSpPr>
        <p:spPr>
          <a:xfrm>
            <a:off x="284463" y="1707281"/>
            <a:ext cx="1860038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“System”</a:t>
            </a:r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267392-7C4B-461F-92B5-1B5798524DF4}"/>
              </a:ext>
            </a:extLst>
          </p:cNvPr>
          <p:cNvSpPr txBox="1"/>
          <p:nvPr/>
        </p:nvSpPr>
        <p:spPr>
          <a:xfrm>
            <a:off x="3058213" y="1677940"/>
            <a:ext cx="2867462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MemCompression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803823-3C29-4566-8FC4-A4C8E2E4A80A}"/>
              </a:ext>
            </a:extLst>
          </p:cNvPr>
          <p:cNvSpPr txBox="1"/>
          <p:nvPr/>
        </p:nvSpPr>
        <p:spPr>
          <a:xfrm>
            <a:off x="6495293" y="1707281"/>
            <a:ext cx="1860037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“Registry”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BD78F4-0298-4B66-9741-526BE3A8D586}"/>
              </a:ext>
            </a:extLst>
          </p:cNvPr>
          <p:cNvSpPr txBox="1"/>
          <p:nvPr/>
        </p:nvSpPr>
        <p:spPr>
          <a:xfrm>
            <a:off x="9267955" y="783952"/>
            <a:ext cx="2523058" cy="1323439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lsass.exe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“NisSrv.exe”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“MsMpEng.exe”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services.exe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8FBEFD-B304-42D6-8A45-8C2266B57F65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0529484" y="2107391"/>
            <a:ext cx="0" cy="407209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156E6D-0E76-4B0D-B487-BBB5B8A39EC5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7415364" y="2107391"/>
            <a:ext cx="9948" cy="182555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A7969E-D4EF-407C-84F4-24D985F94DD2}"/>
              </a:ext>
            </a:extLst>
          </p:cNvPr>
          <p:cNvSpPr txBox="1"/>
          <p:nvPr/>
        </p:nvSpPr>
        <p:spPr>
          <a:xfrm>
            <a:off x="1393952" y="2673433"/>
            <a:ext cx="281223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ZwCreateProcess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93C63E-93C7-494D-9855-4F7DE5B95A52}"/>
              </a:ext>
            </a:extLst>
          </p:cNvPr>
          <p:cNvSpPr txBox="1"/>
          <p:nvPr/>
        </p:nvSpPr>
        <p:spPr>
          <a:xfrm>
            <a:off x="1392710" y="3288642"/>
            <a:ext cx="281812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NtCreateProcessEx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6335AF-43C4-4429-B855-4F07F0BF53EF}"/>
              </a:ext>
            </a:extLst>
          </p:cNvPr>
          <p:cNvCxnSpPr>
            <a:cxnSpLocks/>
          </p:cNvCxnSpPr>
          <p:nvPr/>
        </p:nvCxnSpPr>
        <p:spPr>
          <a:xfrm flipH="1">
            <a:off x="4449657" y="2079638"/>
            <a:ext cx="9948" cy="182555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50E63C-084F-402D-A190-C87D8AF0AA44}"/>
              </a:ext>
            </a:extLst>
          </p:cNvPr>
          <p:cNvCxnSpPr>
            <a:cxnSpLocks/>
          </p:cNvCxnSpPr>
          <p:nvPr/>
        </p:nvCxnSpPr>
        <p:spPr>
          <a:xfrm flipH="1">
            <a:off x="1204534" y="2110446"/>
            <a:ext cx="9948" cy="182555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705EA2-BD33-4D11-B932-4C9ECD15BCFA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2801772" y="3688752"/>
            <a:ext cx="17730" cy="11773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ADC2AC-648C-44C5-A53C-086B48615887}"/>
              </a:ext>
            </a:extLst>
          </p:cNvPr>
          <p:cNvCxnSpPr>
            <a:cxnSpLocks/>
            <a:stCxn id="31" idx="2"/>
            <a:endCxn id="38" idx="0"/>
          </p:cNvCxnSpPr>
          <p:nvPr/>
        </p:nvCxnSpPr>
        <p:spPr>
          <a:xfrm>
            <a:off x="2800067" y="3073543"/>
            <a:ext cx="1705" cy="2150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90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64F441D-18D4-464A-BCBD-F6616A2FC269}"/>
              </a:ext>
            </a:extLst>
          </p:cNvPr>
          <p:cNvSpPr/>
          <p:nvPr/>
        </p:nvSpPr>
        <p:spPr>
          <a:xfrm>
            <a:off x="8614729" y="2558971"/>
            <a:ext cx="3563026" cy="1173918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3CC086-20CF-400A-93A9-F72715006066}"/>
              </a:ext>
            </a:extLst>
          </p:cNvPr>
          <p:cNvSpPr/>
          <p:nvPr/>
        </p:nvSpPr>
        <p:spPr>
          <a:xfrm>
            <a:off x="8614728" y="3732889"/>
            <a:ext cx="3563027" cy="3154650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3" algn="ctr"/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2CB35-9671-4709-9082-733D9D07CBE2}"/>
              </a:ext>
            </a:extLst>
          </p:cNvPr>
          <p:cNvSpPr/>
          <p:nvPr/>
        </p:nvSpPr>
        <p:spPr>
          <a:xfrm>
            <a:off x="8466" y="2558970"/>
            <a:ext cx="8606261" cy="4299029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CreateProcess</a:t>
            </a:r>
            <a:endParaRPr lang="en-US" sz="4900" cap="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8C7D5-D72C-409A-AF16-C43ADA6571DE}"/>
              </a:ext>
            </a:extLst>
          </p:cNvPr>
          <p:cNvSpPr txBox="1"/>
          <p:nvPr/>
        </p:nvSpPr>
        <p:spPr>
          <a:xfrm>
            <a:off x="5890623" y="3932944"/>
            <a:ext cx="460449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CmpInitializeRegistryProcess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EC01A4-C3A6-4939-9670-2DFC1DA48C7E}"/>
              </a:ext>
            </a:extLst>
          </p:cNvPr>
          <p:cNvSpPr txBox="1"/>
          <p:nvPr/>
        </p:nvSpPr>
        <p:spPr>
          <a:xfrm>
            <a:off x="275429" y="3929450"/>
            <a:ext cx="227002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PspInitPhase0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D46BC-5A54-4A50-BEB6-8E570DCA04C2}"/>
              </a:ext>
            </a:extLst>
          </p:cNvPr>
          <p:cNvSpPr txBox="1"/>
          <p:nvPr/>
        </p:nvSpPr>
        <p:spPr>
          <a:xfrm>
            <a:off x="8740413" y="4848662"/>
            <a:ext cx="33394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NtCreateUserProcess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33F6D-6475-4191-A076-5E51C3EAE438}"/>
              </a:ext>
            </a:extLst>
          </p:cNvPr>
          <p:cNvSpPr txBox="1"/>
          <p:nvPr/>
        </p:nvSpPr>
        <p:spPr>
          <a:xfrm>
            <a:off x="3433257" y="5825237"/>
            <a:ext cx="481362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PspAllocateProcess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66EEF-EA59-46B7-ACF2-40F2413EC6AA}"/>
              </a:ext>
            </a:extLst>
          </p:cNvPr>
          <p:cNvSpPr txBox="1"/>
          <p:nvPr/>
        </p:nvSpPr>
        <p:spPr>
          <a:xfrm>
            <a:off x="339636" y="4865710"/>
            <a:ext cx="278602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PspCreateProcess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99EBAD-E58B-460C-8816-AB8F58DC96D8}"/>
              </a:ext>
            </a:extLst>
          </p:cNvPr>
          <p:cNvSpPr txBox="1"/>
          <p:nvPr/>
        </p:nvSpPr>
        <p:spPr>
          <a:xfrm>
            <a:off x="3995429" y="4852421"/>
            <a:ext cx="368928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PsCreateMinimalProcess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B5FB2C-4341-492F-A7F2-082A3C0F8374}"/>
              </a:ext>
            </a:extLst>
          </p:cNvPr>
          <p:cNvSpPr txBox="1"/>
          <p:nvPr/>
        </p:nvSpPr>
        <p:spPr>
          <a:xfrm>
            <a:off x="8778239" y="3105466"/>
            <a:ext cx="31729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NtCreateUserProcess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B3A8C-01E7-4AA5-8CF8-5F96FB204B94}"/>
              </a:ext>
            </a:extLst>
          </p:cNvPr>
          <p:cNvSpPr txBox="1"/>
          <p:nvPr/>
        </p:nvSpPr>
        <p:spPr>
          <a:xfrm>
            <a:off x="3046559" y="3929450"/>
            <a:ext cx="25524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SmFirstTimeInit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DA0C82-9791-4C81-BACC-C18BD3CAB6BB}"/>
              </a:ext>
            </a:extLst>
          </p:cNvPr>
          <p:cNvCxnSpPr>
            <a:cxnSpLocks/>
          </p:cNvCxnSpPr>
          <p:nvPr/>
        </p:nvCxnSpPr>
        <p:spPr>
          <a:xfrm>
            <a:off x="10855790" y="3505576"/>
            <a:ext cx="45393" cy="1343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F965DB-6069-494A-823A-C14BD0FA3A00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 flipH="1">
            <a:off x="5840069" y="5252531"/>
            <a:ext cx="1" cy="5727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73B720-55A3-4662-9831-856645E42C7B}"/>
              </a:ext>
            </a:extLst>
          </p:cNvPr>
          <p:cNvCxnSpPr>
            <a:cxnSpLocks/>
          </p:cNvCxnSpPr>
          <p:nvPr/>
        </p:nvCxnSpPr>
        <p:spPr>
          <a:xfrm>
            <a:off x="4773270" y="4329560"/>
            <a:ext cx="0" cy="520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1D3344B-06CC-4E5E-AED7-E03E842A6C8F}"/>
              </a:ext>
            </a:extLst>
          </p:cNvPr>
          <p:cNvCxnSpPr>
            <a:cxnSpLocks/>
          </p:cNvCxnSpPr>
          <p:nvPr/>
        </p:nvCxnSpPr>
        <p:spPr>
          <a:xfrm>
            <a:off x="6443042" y="4329560"/>
            <a:ext cx="0" cy="505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537805-532F-4174-87CC-01CA59B1544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410440" y="4329560"/>
            <a:ext cx="0" cy="528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1A84DE13-EDA1-4093-9D0B-64D2600C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2A4E9D-5D76-4672-A462-833A7A5BBB74}"/>
              </a:ext>
            </a:extLst>
          </p:cNvPr>
          <p:cNvCxnSpPr>
            <a:cxnSpLocks/>
            <a:stCxn id="13" idx="2"/>
            <a:endCxn id="11" idx="1"/>
          </p:cNvCxnSpPr>
          <p:nvPr/>
        </p:nvCxnSpPr>
        <p:spPr>
          <a:xfrm>
            <a:off x="1732649" y="5265820"/>
            <a:ext cx="1700608" cy="85180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96165D-FB0C-4C9A-8B72-A9A7B2A6B525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flipH="1">
            <a:off x="8246881" y="5248772"/>
            <a:ext cx="2163235" cy="86885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FA29B13-352E-4320-8407-ECD2C65D892A}"/>
              </a:ext>
            </a:extLst>
          </p:cNvPr>
          <p:cNvSpPr txBox="1"/>
          <p:nvPr/>
        </p:nvSpPr>
        <p:spPr>
          <a:xfrm>
            <a:off x="284463" y="1707281"/>
            <a:ext cx="1860038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“System”</a:t>
            </a:r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267392-7C4B-461F-92B5-1B5798524DF4}"/>
              </a:ext>
            </a:extLst>
          </p:cNvPr>
          <p:cNvSpPr txBox="1"/>
          <p:nvPr/>
        </p:nvSpPr>
        <p:spPr>
          <a:xfrm>
            <a:off x="3058213" y="1677940"/>
            <a:ext cx="2867462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MemCompression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803823-3C29-4566-8FC4-A4C8E2E4A80A}"/>
              </a:ext>
            </a:extLst>
          </p:cNvPr>
          <p:cNvSpPr txBox="1"/>
          <p:nvPr/>
        </p:nvSpPr>
        <p:spPr>
          <a:xfrm>
            <a:off x="6495293" y="1707281"/>
            <a:ext cx="1860037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“Registry”</a:t>
            </a:r>
            <a:endParaRPr lang="en-US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BD78F4-0298-4B66-9741-526BE3A8D586}"/>
              </a:ext>
            </a:extLst>
          </p:cNvPr>
          <p:cNvSpPr txBox="1"/>
          <p:nvPr/>
        </p:nvSpPr>
        <p:spPr>
          <a:xfrm>
            <a:off x="9267955" y="783952"/>
            <a:ext cx="2523058" cy="1323439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lsass.exe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“NisSrv.exe”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“MsMpEng.exe”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services.exe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8FBEFD-B304-42D6-8A45-8C2266B57F65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10529484" y="2107391"/>
            <a:ext cx="0" cy="407209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156E6D-0E76-4B0D-B487-BBB5B8A39EC5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7415364" y="2107391"/>
            <a:ext cx="9948" cy="182555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7008F23-E1C7-44D3-93FC-BAF2EB7A161D}"/>
              </a:ext>
            </a:extLst>
          </p:cNvPr>
          <p:cNvSpPr/>
          <p:nvPr/>
        </p:nvSpPr>
        <p:spPr>
          <a:xfrm>
            <a:off x="3467613" y="5826855"/>
            <a:ext cx="4765533" cy="585801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A7969E-D4EF-407C-84F4-24D985F94DD2}"/>
              </a:ext>
            </a:extLst>
          </p:cNvPr>
          <p:cNvSpPr txBox="1"/>
          <p:nvPr/>
        </p:nvSpPr>
        <p:spPr>
          <a:xfrm>
            <a:off x="1393952" y="2673433"/>
            <a:ext cx="281223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ZwCreateProcess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93C63E-93C7-494D-9855-4F7DE5B95A52}"/>
              </a:ext>
            </a:extLst>
          </p:cNvPr>
          <p:cNvSpPr txBox="1"/>
          <p:nvPr/>
        </p:nvSpPr>
        <p:spPr>
          <a:xfrm>
            <a:off x="1392710" y="3288642"/>
            <a:ext cx="281812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NtCreateProcessEx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6335AF-43C4-4429-B855-4F07F0BF53EF}"/>
              </a:ext>
            </a:extLst>
          </p:cNvPr>
          <p:cNvCxnSpPr>
            <a:cxnSpLocks/>
          </p:cNvCxnSpPr>
          <p:nvPr/>
        </p:nvCxnSpPr>
        <p:spPr>
          <a:xfrm flipH="1">
            <a:off x="4449657" y="2079638"/>
            <a:ext cx="9948" cy="182555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50E63C-084F-402D-A190-C87D8AF0AA44}"/>
              </a:ext>
            </a:extLst>
          </p:cNvPr>
          <p:cNvCxnSpPr>
            <a:cxnSpLocks/>
          </p:cNvCxnSpPr>
          <p:nvPr/>
        </p:nvCxnSpPr>
        <p:spPr>
          <a:xfrm flipH="1">
            <a:off x="1204534" y="2110446"/>
            <a:ext cx="9948" cy="182555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705EA2-BD33-4D11-B932-4C9ECD15BCFA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2801772" y="3688752"/>
            <a:ext cx="17730" cy="11773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ADC2AC-648C-44C5-A53C-086B48615887}"/>
              </a:ext>
            </a:extLst>
          </p:cNvPr>
          <p:cNvCxnSpPr>
            <a:cxnSpLocks/>
            <a:stCxn id="31" idx="2"/>
            <a:endCxn id="38" idx="0"/>
          </p:cNvCxnSpPr>
          <p:nvPr/>
        </p:nvCxnSpPr>
        <p:spPr>
          <a:xfrm>
            <a:off x="2800067" y="3073543"/>
            <a:ext cx="1705" cy="2150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32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PspAllocateProcess</a:t>
            </a:r>
            <a:r>
              <a:rPr lang="en-US" sz="4900" cap="none" dirty="0"/>
              <a:t> sets </a:t>
            </a:r>
            <a:r>
              <a:rPr lang="en-US" sz="4900" cap="none" dirty="0" err="1"/>
              <a:t>Protection.Level</a:t>
            </a:r>
            <a:r>
              <a:rPr lang="en-US" sz="4900" cap="none" dirty="0"/>
              <a:t> for the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8A96F-9BD1-47FC-84CD-E29A4CF7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4" y="4466012"/>
            <a:ext cx="5582429" cy="159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CF37D-6D4A-4B45-B5A0-F4794B90F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667" y="4437434"/>
            <a:ext cx="5591955" cy="1648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92B2B-44FA-4A2E-840F-ED2776ED6276}"/>
              </a:ext>
            </a:extLst>
          </p:cNvPr>
          <p:cNvSpPr txBox="1"/>
          <p:nvPr/>
        </p:nvSpPr>
        <p:spPr>
          <a:xfrm>
            <a:off x="1134049" y="6122960"/>
            <a:ext cx="3565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Protection = 0x0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C5D6318-F040-4EBA-B9DF-8E751A32E64C}"/>
              </a:ext>
            </a:extLst>
          </p:cNvPr>
          <p:cNvSpPr/>
          <p:nvPr/>
        </p:nvSpPr>
        <p:spPr>
          <a:xfrm rot="5400000">
            <a:off x="4857320" y="5497449"/>
            <a:ext cx="2337601" cy="217574"/>
          </a:xfrm>
          <a:prstGeom prst="triangle">
            <a:avLst/>
          </a:prstGeom>
          <a:solidFill>
            <a:srgbClr val="2FD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0243C-9EE8-475D-9F94-952370697BBD}"/>
              </a:ext>
            </a:extLst>
          </p:cNvPr>
          <p:cNvSpPr txBox="1"/>
          <p:nvPr/>
        </p:nvSpPr>
        <p:spPr>
          <a:xfrm>
            <a:off x="6941273" y="6114689"/>
            <a:ext cx="3565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Protection = 0x72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31FBC361-C42B-4D4A-B2D3-E495F477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020817"/>
            <a:ext cx="11806177" cy="3229321"/>
          </a:xfrm>
          <a:ln>
            <a:solidFill>
              <a:srgbClr val="2FD8F9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PspAllocateProcess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		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mov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nt!PsProcessType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call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nt!ObCreateObject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 ; allocates EPROCESS structure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mov    r15,qword ptr [rsp+0B8h]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 r15 is address of created EPROCESS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mov    byte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[r15+87Ah],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;  87Ah is offset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Protection.Level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	 		  ;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Protection.level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A3E9BD-5B33-46FF-9818-8A9CC2C9F334}"/>
              </a:ext>
            </a:extLst>
          </p:cNvPr>
          <p:cNvSpPr/>
          <p:nvPr/>
        </p:nvSpPr>
        <p:spPr>
          <a:xfrm>
            <a:off x="900414" y="1507846"/>
            <a:ext cx="9908757" cy="927346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A9E923-3798-4839-9316-CC3D92DFEBE0}"/>
              </a:ext>
            </a:extLst>
          </p:cNvPr>
          <p:cNvSpPr/>
          <p:nvPr/>
        </p:nvSpPr>
        <p:spPr>
          <a:xfrm>
            <a:off x="-1" y="4279337"/>
            <a:ext cx="12014521" cy="25786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DB4BF8-8DD0-45B6-A0A7-3651C6E7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A9E923-3798-4839-9316-CC3D92DFEBE0}"/>
              </a:ext>
            </a:extLst>
          </p:cNvPr>
          <p:cNvSpPr/>
          <p:nvPr/>
        </p:nvSpPr>
        <p:spPr>
          <a:xfrm>
            <a:off x="371579" y="2539304"/>
            <a:ext cx="11495044" cy="15527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2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PspAllocateProcess</a:t>
            </a:r>
            <a:r>
              <a:rPr lang="en-US" sz="4900" cap="none" dirty="0"/>
              <a:t> sets </a:t>
            </a:r>
            <a:r>
              <a:rPr lang="en-US" sz="4900" cap="none" dirty="0" err="1"/>
              <a:t>Protection.Level</a:t>
            </a:r>
            <a:r>
              <a:rPr lang="en-US" sz="4900" cap="none" dirty="0"/>
              <a:t> for the process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31FBC361-C42B-4D4A-B2D3-E495F477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020817"/>
            <a:ext cx="11806177" cy="3229321"/>
          </a:xfrm>
          <a:ln>
            <a:solidFill>
              <a:srgbClr val="2FD8F9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PspAllocateProcess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		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mov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nt!PsProcessType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call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nt!ObCreateObject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 ; allocates EPROCESS structure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mov    r15,qword ptr [rsp+0B8h]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 r15 is address of created EPROCESS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mov    byte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[r15+87Ah],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;  87Ah is offset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Protection.Level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	 		  ;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Protection.level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8A96F-9BD1-47FC-84CD-E29A4CF7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4" y="4466012"/>
            <a:ext cx="5582429" cy="159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CF37D-6D4A-4B45-B5A0-F4794B90F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667" y="4437434"/>
            <a:ext cx="5591955" cy="1648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92B2B-44FA-4A2E-840F-ED2776ED6276}"/>
              </a:ext>
            </a:extLst>
          </p:cNvPr>
          <p:cNvSpPr txBox="1"/>
          <p:nvPr/>
        </p:nvSpPr>
        <p:spPr>
          <a:xfrm>
            <a:off x="1134049" y="6122960"/>
            <a:ext cx="3565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Protection = 0x0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C5D6318-F040-4EBA-B9DF-8E751A32E64C}"/>
              </a:ext>
            </a:extLst>
          </p:cNvPr>
          <p:cNvSpPr/>
          <p:nvPr/>
        </p:nvSpPr>
        <p:spPr>
          <a:xfrm rot="5400000">
            <a:off x="4857320" y="5497449"/>
            <a:ext cx="2337601" cy="217574"/>
          </a:xfrm>
          <a:prstGeom prst="triangle">
            <a:avLst/>
          </a:prstGeom>
          <a:solidFill>
            <a:srgbClr val="2FD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0243C-9EE8-475D-9F94-952370697BBD}"/>
              </a:ext>
            </a:extLst>
          </p:cNvPr>
          <p:cNvSpPr txBox="1"/>
          <p:nvPr/>
        </p:nvSpPr>
        <p:spPr>
          <a:xfrm>
            <a:off x="6941273" y="6114689"/>
            <a:ext cx="3565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Protection = 0x72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60EA12-3D3B-4DD7-8D9A-33C5CA97B6BA}"/>
              </a:ext>
            </a:extLst>
          </p:cNvPr>
          <p:cNvSpPr/>
          <p:nvPr/>
        </p:nvSpPr>
        <p:spPr>
          <a:xfrm>
            <a:off x="900414" y="2759134"/>
            <a:ext cx="10966207" cy="498103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227F1E-EFB6-4C85-955C-8D7A220D425E}"/>
              </a:ext>
            </a:extLst>
          </p:cNvPr>
          <p:cNvSpPr/>
          <p:nvPr/>
        </p:nvSpPr>
        <p:spPr>
          <a:xfrm>
            <a:off x="-1" y="4369868"/>
            <a:ext cx="12014521" cy="24881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DB4BF8-8DD0-45B6-A0A7-3651C6E7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A9E923-3798-4839-9316-CC3D92DFEBE0}"/>
              </a:ext>
            </a:extLst>
          </p:cNvPr>
          <p:cNvSpPr/>
          <p:nvPr/>
        </p:nvSpPr>
        <p:spPr>
          <a:xfrm>
            <a:off x="371579" y="3323288"/>
            <a:ext cx="11495044" cy="7687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4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PspAllocateProcess</a:t>
            </a:r>
            <a:r>
              <a:rPr lang="en-US" sz="4900" cap="none" dirty="0"/>
              <a:t> sets </a:t>
            </a:r>
            <a:r>
              <a:rPr lang="en-US" sz="4900" cap="none" dirty="0" err="1"/>
              <a:t>Protection.Level</a:t>
            </a:r>
            <a:r>
              <a:rPr lang="en-US" sz="4900" cap="none" dirty="0"/>
              <a:t> for the process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31FBC361-C42B-4D4A-B2D3-E495F477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020817"/>
            <a:ext cx="11806177" cy="3229321"/>
          </a:xfrm>
          <a:ln>
            <a:solidFill>
              <a:srgbClr val="2FD8F9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PspAllocateProcess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		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mov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nt!PsProcessType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call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nt!ObCreateObject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 ; allocates EPROCESS structure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mov    r15,qword ptr [rsp+0B8h]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 r15 is address of created EPROCESS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mov    byte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[r15+87Ah],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;  87Ah is offset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Protection.Level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	 		  ;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Protection.level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8A96F-9BD1-47FC-84CD-E29A4CF7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4" y="4466012"/>
            <a:ext cx="5582429" cy="159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CF37D-6D4A-4B45-B5A0-F4794B90F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667" y="4437434"/>
            <a:ext cx="5591955" cy="1648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92B2B-44FA-4A2E-840F-ED2776ED6276}"/>
              </a:ext>
            </a:extLst>
          </p:cNvPr>
          <p:cNvSpPr txBox="1"/>
          <p:nvPr/>
        </p:nvSpPr>
        <p:spPr>
          <a:xfrm>
            <a:off x="1134049" y="6122960"/>
            <a:ext cx="3565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Protection = 0x0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C5D6318-F040-4EBA-B9DF-8E751A32E64C}"/>
              </a:ext>
            </a:extLst>
          </p:cNvPr>
          <p:cNvSpPr/>
          <p:nvPr/>
        </p:nvSpPr>
        <p:spPr>
          <a:xfrm rot="5400000">
            <a:off x="4857320" y="5497449"/>
            <a:ext cx="2337601" cy="217574"/>
          </a:xfrm>
          <a:prstGeom prst="triangle">
            <a:avLst/>
          </a:prstGeom>
          <a:solidFill>
            <a:srgbClr val="2FD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0243C-9EE8-475D-9F94-952370697BBD}"/>
              </a:ext>
            </a:extLst>
          </p:cNvPr>
          <p:cNvSpPr txBox="1"/>
          <p:nvPr/>
        </p:nvSpPr>
        <p:spPr>
          <a:xfrm>
            <a:off x="6941273" y="6114689"/>
            <a:ext cx="3565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Protection = 0x72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E87C0-51C6-4B03-A784-F805A8A88507}"/>
              </a:ext>
            </a:extLst>
          </p:cNvPr>
          <p:cNvSpPr/>
          <p:nvPr/>
        </p:nvSpPr>
        <p:spPr>
          <a:xfrm>
            <a:off x="900414" y="3211525"/>
            <a:ext cx="10966207" cy="879212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2867B9-7C05-4020-8451-D5EBD48A42AE}"/>
              </a:ext>
            </a:extLst>
          </p:cNvPr>
          <p:cNvSpPr/>
          <p:nvPr/>
        </p:nvSpPr>
        <p:spPr>
          <a:xfrm>
            <a:off x="-1" y="4369868"/>
            <a:ext cx="12014521" cy="24881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DB4BF8-8DD0-45B6-A0A7-3651C6E7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39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PspAllocateProcess</a:t>
            </a:r>
            <a:r>
              <a:rPr lang="en-US" sz="4900" cap="none" dirty="0"/>
              <a:t> sets </a:t>
            </a:r>
            <a:r>
              <a:rPr lang="en-US" sz="4900" cap="none" dirty="0" err="1"/>
              <a:t>Protection.Level</a:t>
            </a:r>
            <a:r>
              <a:rPr lang="en-US" sz="4900" cap="none" dirty="0"/>
              <a:t> for the process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31FBC361-C42B-4D4A-B2D3-E495F477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020817"/>
            <a:ext cx="11806177" cy="3229321"/>
          </a:xfrm>
          <a:ln>
            <a:solidFill>
              <a:srgbClr val="2FD8F9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PspAllocateProcess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		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mov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nt!PsProcessType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call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nt!ObCreateObject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 ; allocates EPROCESS structure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mov    r15,qword ptr [rsp+0B8h]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 r15 is address of created EPROCESS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mov    byte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[r15+87Ah],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;  87Ah is offset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Protection.Level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	 		  ;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Protection.level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8A96F-9BD1-47FC-84CD-E29A4CF7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4" y="4466012"/>
            <a:ext cx="5582429" cy="159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CF37D-6D4A-4B45-B5A0-F4794B90F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667" y="4437434"/>
            <a:ext cx="5591955" cy="1648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92B2B-44FA-4A2E-840F-ED2776ED6276}"/>
              </a:ext>
            </a:extLst>
          </p:cNvPr>
          <p:cNvSpPr txBox="1"/>
          <p:nvPr/>
        </p:nvSpPr>
        <p:spPr>
          <a:xfrm>
            <a:off x="759724" y="6122960"/>
            <a:ext cx="4313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Protection.Level</a:t>
            </a:r>
            <a:r>
              <a:rPr lang="en-US" sz="2800" dirty="0"/>
              <a:t> = 0x0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C5D6318-F040-4EBA-B9DF-8E751A32E64C}"/>
              </a:ext>
            </a:extLst>
          </p:cNvPr>
          <p:cNvSpPr/>
          <p:nvPr/>
        </p:nvSpPr>
        <p:spPr>
          <a:xfrm rot="5400000">
            <a:off x="4857320" y="5497449"/>
            <a:ext cx="2337601" cy="217574"/>
          </a:xfrm>
          <a:prstGeom prst="triangle">
            <a:avLst/>
          </a:prstGeom>
          <a:solidFill>
            <a:srgbClr val="2FD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0243C-9EE8-475D-9F94-952370697BBD}"/>
              </a:ext>
            </a:extLst>
          </p:cNvPr>
          <p:cNvSpPr txBox="1"/>
          <p:nvPr/>
        </p:nvSpPr>
        <p:spPr>
          <a:xfrm>
            <a:off x="6566948" y="6114689"/>
            <a:ext cx="4313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Protection.Level</a:t>
            </a:r>
            <a:r>
              <a:rPr lang="en-US" sz="2800" dirty="0"/>
              <a:t> = 0x72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CE87C0-51C6-4B03-A784-F805A8A88507}"/>
              </a:ext>
            </a:extLst>
          </p:cNvPr>
          <p:cNvSpPr/>
          <p:nvPr/>
        </p:nvSpPr>
        <p:spPr>
          <a:xfrm>
            <a:off x="900414" y="3211525"/>
            <a:ext cx="10966207" cy="879212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2867B9-7C05-4020-8451-D5EBD48A42AE}"/>
              </a:ext>
            </a:extLst>
          </p:cNvPr>
          <p:cNvSpPr/>
          <p:nvPr/>
        </p:nvSpPr>
        <p:spPr>
          <a:xfrm>
            <a:off x="900414" y="1529265"/>
            <a:ext cx="10966208" cy="16162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DB4BF8-8DD0-45B6-A0A7-3651C6E7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649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9532C9-F92B-4BD2-9FF9-E6D65DB94F18}"/>
              </a:ext>
            </a:extLst>
          </p:cNvPr>
          <p:cNvSpPr/>
          <p:nvPr/>
        </p:nvSpPr>
        <p:spPr>
          <a:xfrm>
            <a:off x="2738264" y="5960880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96339-EABB-473E-9052-3A471F46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 rot="202866">
            <a:off x="2075442" y="849135"/>
            <a:ext cx="8809456" cy="1836561"/>
          </a:xfrm>
          <a:prstGeom prst="cloudCallout">
            <a:avLst>
              <a:gd name="adj1" fmla="val -21341"/>
              <a:gd name="adj2" fmla="val 6242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26D5BE-C45C-45A8-A5B8-D4041751081A}"/>
              </a:ext>
            </a:extLst>
          </p:cNvPr>
          <p:cNvSpPr/>
          <p:nvPr/>
        </p:nvSpPr>
        <p:spPr>
          <a:xfrm>
            <a:off x="2556563" y="1547670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0027A-BBE3-4BA5-B69C-2F6C5AEDF5EE}"/>
              </a:ext>
            </a:extLst>
          </p:cNvPr>
          <p:cNvSpPr/>
          <p:nvPr/>
        </p:nvSpPr>
        <p:spPr>
          <a:xfrm>
            <a:off x="1694046" y="-1149"/>
            <a:ext cx="944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Episode 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44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F2D94-8781-46A0-A51E-27386A90D3F0}"/>
              </a:ext>
            </a:extLst>
          </p:cNvPr>
          <p:cNvSpPr/>
          <p:nvPr/>
        </p:nvSpPr>
        <p:spPr>
          <a:xfrm>
            <a:off x="8924489" y="1930888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sounds_for_slides_6_tu_tum_long_3">
            <a:hlinkClick r:id="" action="ppaction://media"/>
            <a:extLst>
              <a:ext uri="{FF2B5EF4-FFF2-40B4-BE49-F238E27FC236}">
                <a16:creationId xmlns:a16="http://schemas.microsoft.com/office/drawing/2014/main" id="{815208D1-F15A-4BDB-B803-321CDEB67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480" y="6243320"/>
            <a:ext cx="406400" cy="406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4FD5F3-F067-464F-B4D0-838CCF39BED9}"/>
              </a:ext>
            </a:extLst>
          </p:cNvPr>
          <p:cNvSpPr txBox="1"/>
          <p:nvPr/>
        </p:nvSpPr>
        <p:spPr>
          <a:xfrm>
            <a:off x="2556563" y="1054914"/>
            <a:ext cx="81404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How to get access to the </a:t>
            </a:r>
            <a:br>
              <a:rPr lang="en-US" sz="3600" dirty="0"/>
            </a:br>
            <a:r>
              <a:rPr lang="en-US" sz="3600" dirty="0"/>
              <a:t>protected process memory?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67517-D40B-4E48-A6E0-B5CC0F90A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192" y="2634349"/>
            <a:ext cx="1841232" cy="38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6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OpenProcess</a:t>
            </a:r>
            <a:endParaRPr lang="en-US" sz="4900" cap="non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48C-6FFD-4C6D-B378-A9250807578E}"/>
              </a:ext>
            </a:extLst>
          </p:cNvPr>
          <p:cNvSpPr txBox="1"/>
          <p:nvPr/>
        </p:nvSpPr>
        <p:spPr>
          <a:xfrm>
            <a:off x="2011270" y="1508986"/>
            <a:ext cx="1860038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Some App</a:t>
            </a:r>
            <a:endParaRPr lang="en-US" sz="20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5492498-8999-409D-A5CD-34C0BF15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8AA6A4-FEDF-49F2-96A2-92753D8A35A6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871308" y="1692798"/>
            <a:ext cx="4392000" cy="16243"/>
          </a:xfrm>
          <a:prstGeom prst="straightConnector1">
            <a:avLst/>
          </a:prstGeom>
          <a:ln w="15875">
            <a:solidFill>
              <a:srgbClr val="2FD8F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55BFEAF-5E2B-4F1F-8A70-E17900863B8B}"/>
              </a:ext>
            </a:extLst>
          </p:cNvPr>
          <p:cNvSpPr txBox="1"/>
          <p:nvPr/>
        </p:nvSpPr>
        <p:spPr>
          <a:xfrm>
            <a:off x="4998097" y="1231133"/>
            <a:ext cx="2138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OpenProcess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D55FD-EEA3-412B-BDDA-E439CBC12AC5}"/>
              </a:ext>
            </a:extLst>
          </p:cNvPr>
          <p:cNvSpPr txBox="1"/>
          <p:nvPr/>
        </p:nvSpPr>
        <p:spPr>
          <a:xfrm>
            <a:off x="8263308" y="1030606"/>
            <a:ext cx="2523058" cy="1015663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lsass.exe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“NisSrv.exe”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“MsMpEng.exe”</a:t>
            </a:r>
          </a:p>
        </p:txBody>
      </p:sp>
    </p:spTree>
    <p:extLst>
      <p:ext uri="{BB962C8B-B14F-4D97-AF65-F5344CB8AC3E}">
        <p14:creationId xmlns:p14="http://schemas.microsoft.com/office/powerpoint/2010/main" val="4163977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ADD75C-4EA4-42AD-BAC6-1D08B7D8A8ED}"/>
              </a:ext>
            </a:extLst>
          </p:cNvPr>
          <p:cNvSpPr/>
          <p:nvPr/>
        </p:nvSpPr>
        <p:spPr>
          <a:xfrm>
            <a:off x="-1" y="3056620"/>
            <a:ext cx="12177755" cy="3801380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r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F5B9FE-1AAB-4ACF-849C-4368F414252F}"/>
              </a:ext>
            </a:extLst>
          </p:cNvPr>
          <p:cNvSpPr/>
          <p:nvPr/>
        </p:nvSpPr>
        <p:spPr>
          <a:xfrm>
            <a:off x="1" y="2139142"/>
            <a:ext cx="12177754" cy="916100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OpenProcess</a:t>
            </a:r>
            <a:endParaRPr lang="en-US" sz="4900" cap="non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48C-6FFD-4C6D-B378-A9250807578E}"/>
              </a:ext>
            </a:extLst>
          </p:cNvPr>
          <p:cNvSpPr txBox="1"/>
          <p:nvPr/>
        </p:nvSpPr>
        <p:spPr>
          <a:xfrm>
            <a:off x="2011270" y="1508986"/>
            <a:ext cx="1860038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Some App</a:t>
            </a:r>
            <a:endParaRPr lang="en-US" sz="20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5492498-8999-409D-A5CD-34C0BF15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8AA6A4-FEDF-49F2-96A2-92753D8A35A6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871308" y="1692798"/>
            <a:ext cx="4392000" cy="16243"/>
          </a:xfrm>
          <a:prstGeom prst="straightConnector1">
            <a:avLst/>
          </a:prstGeom>
          <a:ln w="15875">
            <a:solidFill>
              <a:srgbClr val="2FD8F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55BFEAF-5E2B-4F1F-8A70-E17900863B8B}"/>
              </a:ext>
            </a:extLst>
          </p:cNvPr>
          <p:cNvSpPr txBox="1"/>
          <p:nvPr/>
        </p:nvSpPr>
        <p:spPr>
          <a:xfrm>
            <a:off x="4998097" y="1231133"/>
            <a:ext cx="2138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OpenProcess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905706-04D7-4097-ABD9-07AE11C1FFC4}"/>
              </a:ext>
            </a:extLst>
          </p:cNvPr>
          <p:cNvCxnSpPr>
            <a:cxnSpLocks/>
          </p:cNvCxnSpPr>
          <p:nvPr/>
        </p:nvCxnSpPr>
        <p:spPr>
          <a:xfrm>
            <a:off x="5957072" y="1704975"/>
            <a:ext cx="0" cy="72170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D912E1C9-9641-4A0C-BE42-1AFBFA1D6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3912881"/>
            <a:ext cx="11806177" cy="239224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Which OS functions are involved in</a:t>
            </a:r>
            <a:br>
              <a:rPr lang="en-US" dirty="0"/>
            </a:br>
            <a:r>
              <a:rPr lang="en-US" dirty="0" err="1"/>
              <a:t>openning</a:t>
            </a:r>
            <a:r>
              <a:rPr lang="en-US" dirty="0"/>
              <a:t> of protected processes?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4F3B28-7A6A-4FAD-9DFB-6D96806F40BD}"/>
              </a:ext>
            </a:extLst>
          </p:cNvPr>
          <p:cNvSpPr/>
          <p:nvPr/>
        </p:nvSpPr>
        <p:spPr>
          <a:xfrm>
            <a:off x="5728472" y="2432452"/>
            <a:ext cx="457200" cy="457200"/>
          </a:xfrm>
          <a:prstGeom prst="ellipse">
            <a:avLst/>
          </a:prstGeom>
          <a:noFill/>
          <a:ln w="15875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CC1C0-8F99-42D2-B4CF-F0D825A73489}"/>
              </a:ext>
            </a:extLst>
          </p:cNvPr>
          <p:cNvSpPr txBox="1"/>
          <p:nvPr/>
        </p:nvSpPr>
        <p:spPr>
          <a:xfrm>
            <a:off x="8263308" y="1030606"/>
            <a:ext cx="2523058" cy="1015663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lsass.exe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“NisSrv.exe”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“MsMpEng.exe”</a:t>
            </a:r>
          </a:p>
        </p:txBody>
      </p:sp>
    </p:spTree>
    <p:extLst>
      <p:ext uri="{BB962C8B-B14F-4D97-AF65-F5344CB8AC3E}">
        <p14:creationId xmlns:p14="http://schemas.microsoft.com/office/powerpoint/2010/main" val="1036459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ADD75C-4EA4-42AD-BAC6-1D08B7D8A8ED}"/>
              </a:ext>
            </a:extLst>
          </p:cNvPr>
          <p:cNvSpPr/>
          <p:nvPr/>
        </p:nvSpPr>
        <p:spPr>
          <a:xfrm>
            <a:off x="-1" y="3056620"/>
            <a:ext cx="12177755" cy="3801380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F5B9FE-1AAB-4ACF-849C-4368F414252F}"/>
              </a:ext>
            </a:extLst>
          </p:cNvPr>
          <p:cNvSpPr/>
          <p:nvPr/>
        </p:nvSpPr>
        <p:spPr>
          <a:xfrm>
            <a:off x="1" y="2139142"/>
            <a:ext cx="12177754" cy="916100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OpenProcess</a:t>
            </a:r>
            <a:endParaRPr lang="en-US" sz="4900" cap="non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48C-6FFD-4C6D-B378-A9250807578E}"/>
              </a:ext>
            </a:extLst>
          </p:cNvPr>
          <p:cNvSpPr txBox="1"/>
          <p:nvPr/>
        </p:nvSpPr>
        <p:spPr>
          <a:xfrm>
            <a:off x="2011270" y="1508986"/>
            <a:ext cx="1860038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Some App</a:t>
            </a:r>
            <a:endParaRPr lang="en-US" sz="20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5492498-8999-409D-A5CD-34C0BF15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8AA6A4-FEDF-49F2-96A2-92753D8A35A6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871308" y="1692798"/>
            <a:ext cx="4392000" cy="16243"/>
          </a:xfrm>
          <a:prstGeom prst="straightConnector1">
            <a:avLst/>
          </a:prstGeom>
          <a:ln w="15875">
            <a:solidFill>
              <a:srgbClr val="2FD8F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55BFEAF-5E2B-4F1F-8A70-E17900863B8B}"/>
              </a:ext>
            </a:extLst>
          </p:cNvPr>
          <p:cNvSpPr txBox="1"/>
          <p:nvPr/>
        </p:nvSpPr>
        <p:spPr>
          <a:xfrm>
            <a:off x="3775360" y="1231133"/>
            <a:ext cx="458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handle = </a:t>
            </a:r>
            <a:r>
              <a:rPr lang="en-US" sz="2400" dirty="0" err="1"/>
              <a:t>OpenProcess</a:t>
            </a:r>
            <a:r>
              <a:rPr lang="ru-RU" sz="2400" dirty="0"/>
              <a:t>(</a:t>
            </a:r>
            <a:r>
              <a:rPr lang="en-US" sz="2400" dirty="0" err="1"/>
              <a:t>pid</a:t>
            </a:r>
            <a:r>
              <a:rPr lang="ru-RU" sz="2400" dirty="0"/>
              <a:t>)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905706-04D7-4097-ABD9-07AE11C1FFC4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957072" y="1704975"/>
            <a:ext cx="0" cy="72170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25E2E-D0BD-4DCD-9146-DF6C3D467DB4}"/>
              </a:ext>
            </a:extLst>
          </p:cNvPr>
          <p:cNvCxnSpPr>
            <a:cxnSpLocks/>
          </p:cNvCxnSpPr>
          <p:nvPr/>
        </p:nvCxnSpPr>
        <p:spPr>
          <a:xfrm>
            <a:off x="5956846" y="2826788"/>
            <a:ext cx="0" cy="345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43ECAA-5724-4BAA-B162-44AA535702F4}"/>
              </a:ext>
            </a:extLst>
          </p:cNvPr>
          <p:cNvSpPr txBox="1"/>
          <p:nvPr/>
        </p:nvSpPr>
        <p:spPr>
          <a:xfrm>
            <a:off x="4013840" y="3174092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NtOpenProcess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1980A-7934-490B-9B6D-F74103659DAA}"/>
              </a:ext>
            </a:extLst>
          </p:cNvPr>
          <p:cNvSpPr txBox="1"/>
          <p:nvPr/>
        </p:nvSpPr>
        <p:spPr>
          <a:xfrm>
            <a:off x="4014066" y="2426678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NtOpenProcess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C3F856-E214-41C5-AC00-AFBC7D4469B9}"/>
              </a:ext>
            </a:extLst>
          </p:cNvPr>
          <p:cNvSpPr txBox="1"/>
          <p:nvPr/>
        </p:nvSpPr>
        <p:spPr>
          <a:xfrm>
            <a:off x="506257" y="3179062"/>
            <a:ext cx="287962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ZwOpenProcess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DB54AE-B6AB-471D-B72F-06C375AC9BD8}"/>
              </a:ext>
            </a:extLst>
          </p:cNvPr>
          <p:cNvCxnSpPr>
            <a:cxnSpLocks/>
            <a:stCxn id="43" idx="3"/>
            <a:endCxn id="32" idx="1"/>
          </p:cNvCxnSpPr>
          <p:nvPr/>
        </p:nvCxnSpPr>
        <p:spPr>
          <a:xfrm flipV="1">
            <a:off x="3385878" y="3374147"/>
            <a:ext cx="627962" cy="4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3332EE-2E80-46B2-B801-0A7968D3084F}"/>
              </a:ext>
            </a:extLst>
          </p:cNvPr>
          <p:cNvSpPr txBox="1"/>
          <p:nvPr/>
        </p:nvSpPr>
        <p:spPr>
          <a:xfrm>
            <a:off x="8263308" y="1030606"/>
            <a:ext cx="2523058" cy="1015663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lsass.exe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“NisSrv.exe”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“MsMpEng.exe”</a:t>
            </a:r>
          </a:p>
        </p:txBody>
      </p:sp>
    </p:spTree>
    <p:extLst>
      <p:ext uri="{BB962C8B-B14F-4D97-AF65-F5344CB8AC3E}">
        <p14:creationId xmlns:p14="http://schemas.microsoft.com/office/powerpoint/2010/main" val="30734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E19266-03C2-4DCC-A30C-B091AC23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19D42-8840-452E-AC08-B31111ED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FB953-6B29-4F1B-879E-D00743F7E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5840" y="182880"/>
            <a:ext cx="14153540" cy="676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47706-FDCC-402D-B952-852F1A2189D9}"/>
              </a:ext>
            </a:extLst>
          </p:cNvPr>
          <p:cNvSpPr txBox="1"/>
          <p:nvPr/>
        </p:nvSpPr>
        <p:spPr>
          <a:xfrm>
            <a:off x="0" y="6287370"/>
            <a:ext cx="122358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Attackers are trying to steal the secrets</a:t>
            </a:r>
            <a:r>
              <a:rPr lang="ru-RU" sz="3000" dirty="0"/>
              <a:t>, </a:t>
            </a:r>
            <a:r>
              <a:rPr lang="en-US" sz="3000" dirty="0"/>
              <a:t>but PPL blocks their access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C7D1733-EA74-4844-A4D4-2D287E58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11802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ADD75C-4EA4-42AD-BAC6-1D08B7D8A8ED}"/>
              </a:ext>
            </a:extLst>
          </p:cNvPr>
          <p:cNvSpPr/>
          <p:nvPr/>
        </p:nvSpPr>
        <p:spPr>
          <a:xfrm>
            <a:off x="-1" y="3056620"/>
            <a:ext cx="12177755" cy="3801380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F5B9FE-1AAB-4ACF-849C-4368F414252F}"/>
              </a:ext>
            </a:extLst>
          </p:cNvPr>
          <p:cNvSpPr/>
          <p:nvPr/>
        </p:nvSpPr>
        <p:spPr>
          <a:xfrm>
            <a:off x="1" y="2139142"/>
            <a:ext cx="12177754" cy="916100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OpenProcess</a:t>
            </a:r>
            <a:endParaRPr lang="en-US" sz="4900" cap="non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48C-6FFD-4C6D-B378-A9250807578E}"/>
              </a:ext>
            </a:extLst>
          </p:cNvPr>
          <p:cNvSpPr txBox="1"/>
          <p:nvPr/>
        </p:nvSpPr>
        <p:spPr>
          <a:xfrm>
            <a:off x="2011270" y="1508986"/>
            <a:ext cx="1860038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Some App</a:t>
            </a:r>
            <a:endParaRPr lang="en-US" sz="20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5492498-8999-409D-A5CD-34C0BF15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8AA6A4-FEDF-49F2-96A2-92753D8A35A6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871308" y="1692798"/>
            <a:ext cx="4392000" cy="16243"/>
          </a:xfrm>
          <a:prstGeom prst="straightConnector1">
            <a:avLst/>
          </a:prstGeom>
          <a:ln w="15875">
            <a:solidFill>
              <a:srgbClr val="2FD8F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55BFEAF-5E2B-4F1F-8A70-E17900863B8B}"/>
              </a:ext>
            </a:extLst>
          </p:cNvPr>
          <p:cNvSpPr txBox="1"/>
          <p:nvPr/>
        </p:nvSpPr>
        <p:spPr>
          <a:xfrm>
            <a:off x="3775360" y="1231133"/>
            <a:ext cx="458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handle = </a:t>
            </a:r>
            <a:r>
              <a:rPr lang="en-US" sz="2400" dirty="0" err="1"/>
              <a:t>OpenProcess</a:t>
            </a:r>
            <a:r>
              <a:rPr lang="ru-RU" sz="2400" dirty="0"/>
              <a:t>(</a:t>
            </a:r>
            <a:r>
              <a:rPr lang="en-US" sz="2400" dirty="0" err="1"/>
              <a:t>pid</a:t>
            </a:r>
            <a:r>
              <a:rPr lang="ru-RU" sz="2400" dirty="0"/>
              <a:t>)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905706-04D7-4097-ABD9-07AE11C1FFC4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957072" y="1704975"/>
            <a:ext cx="0" cy="72170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3F5680-F46D-4B21-9A8F-01A104DB5F07}"/>
              </a:ext>
            </a:extLst>
          </p:cNvPr>
          <p:cNvSpPr txBox="1"/>
          <p:nvPr/>
        </p:nvSpPr>
        <p:spPr>
          <a:xfrm>
            <a:off x="4024226" y="6144111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RtlTestProtectedAccess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B0244-800B-4A0B-8BE4-6B6A0264B57E}"/>
              </a:ext>
            </a:extLst>
          </p:cNvPr>
          <p:cNvSpPr txBox="1"/>
          <p:nvPr/>
        </p:nvSpPr>
        <p:spPr>
          <a:xfrm>
            <a:off x="4024226" y="5490983"/>
            <a:ext cx="57757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PspCheckForInvalidAccessByProtection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25E2E-D0BD-4DCD-9146-DF6C3D467DB4}"/>
              </a:ext>
            </a:extLst>
          </p:cNvPr>
          <p:cNvCxnSpPr>
            <a:cxnSpLocks/>
          </p:cNvCxnSpPr>
          <p:nvPr/>
        </p:nvCxnSpPr>
        <p:spPr>
          <a:xfrm>
            <a:off x="5956846" y="2826788"/>
            <a:ext cx="0" cy="345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221F95-BF87-4CA0-B6D1-C7A9206A63C1}"/>
              </a:ext>
            </a:extLst>
          </p:cNvPr>
          <p:cNvSpPr txBox="1"/>
          <p:nvPr/>
        </p:nvSpPr>
        <p:spPr>
          <a:xfrm>
            <a:off x="4024226" y="4915960"/>
            <a:ext cx="598787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PsTestProtectedProcessIncompatibility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486C45-2960-4DF8-9391-2B8827EDD122}"/>
              </a:ext>
            </a:extLst>
          </p:cNvPr>
          <p:cNvSpPr txBox="1"/>
          <p:nvPr/>
        </p:nvSpPr>
        <p:spPr>
          <a:xfrm>
            <a:off x="4024226" y="4329545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PspProcessOpen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90F805-10E5-45C6-8DBB-80D8D3763023}"/>
              </a:ext>
            </a:extLst>
          </p:cNvPr>
          <p:cNvSpPr txBox="1"/>
          <p:nvPr/>
        </p:nvSpPr>
        <p:spPr>
          <a:xfrm>
            <a:off x="4024226" y="3753919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PsOpenProcess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43ECAA-5724-4BAA-B162-44AA535702F4}"/>
              </a:ext>
            </a:extLst>
          </p:cNvPr>
          <p:cNvSpPr txBox="1"/>
          <p:nvPr/>
        </p:nvSpPr>
        <p:spPr>
          <a:xfrm>
            <a:off x="4013840" y="3174092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NtOpenProcess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1980A-7934-490B-9B6D-F74103659DAA}"/>
              </a:ext>
            </a:extLst>
          </p:cNvPr>
          <p:cNvSpPr txBox="1"/>
          <p:nvPr/>
        </p:nvSpPr>
        <p:spPr>
          <a:xfrm>
            <a:off x="4014066" y="2426678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NtOpenProcess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7805AD-B948-478E-AC2B-3816F90475E0}"/>
              </a:ext>
            </a:extLst>
          </p:cNvPr>
          <p:cNvCxnSpPr>
            <a:cxnSpLocks/>
          </p:cNvCxnSpPr>
          <p:nvPr/>
        </p:nvCxnSpPr>
        <p:spPr>
          <a:xfrm>
            <a:off x="5963470" y="3579172"/>
            <a:ext cx="0" cy="177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ADC7A2-3B83-4A91-B4C2-10649F2B91A1}"/>
              </a:ext>
            </a:extLst>
          </p:cNvPr>
          <p:cNvCxnSpPr>
            <a:cxnSpLocks/>
          </p:cNvCxnSpPr>
          <p:nvPr/>
        </p:nvCxnSpPr>
        <p:spPr>
          <a:xfrm>
            <a:off x="5963470" y="4152464"/>
            <a:ext cx="0" cy="177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00ED0B-5528-4F03-AAC8-F96B3C674762}"/>
              </a:ext>
            </a:extLst>
          </p:cNvPr>
          <p:cNvCxnSpPr>
            <a:cxnSpLocks/>
          </p:cNvCxnSpPr>
          <p:nvPr/>
        </p:nvCxnSpPr>
        <p:spPr>
          <a:xfrm>
            <a:off x="5956846" y="4729655"/>
            <a:ext cx="0" cy="177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F66EB8-4DE5-4C50-BC93-06265F0CD286}"/>
              </a:ext>
            </a:extLst>
          </p:cNvPr>
          <p:cNvCxnSpPr>
            <a:cxnSpLocks/>
          </p:cNvCxnSpPr>
          <p:nvPr/>
        </p:nvCxnSpPr>
        <p:spPr>
          <a:xfrm>
            <a:off x="5956846" y="5316070"/>
            <a:ext cx="0" cy="177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4C8A1D-B631-475E-92A8-914D0AFBAEE0}"/>
              </a:ext>
            </a:extLst>
          </p:cNvPr>
          <p:cNvCxnSpPr>
            <a:cxnSpLocks/>
          </p:cNvCxnSpPr>
          <p:nvPr/>
        </p:nvCxnSpPr>
        <p:spPr>
          <a:xfrm>
            <a:off x="5976805" y="5891093"/>
            <a:ext cx="0" cy="2592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2C3F856-E214-41C5-AC00-AFBC7D4469B9}"/>
              </a:ext>
            </a:extLst>
          </p:cNvPr>
          <p:cNvSpPr txBox="1"/>
          <p:nvPr/>
        </p:nvSpPr>
        <p:spPr>
          <a:xfrm>
            <a:off x="506257" y="3179062"/>
            <a:ext cx="287962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ZwOpenProcess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DB54AE-B6AB-471D-B72F-06C375AC9BD8}"/>
              </a:ext>
            </a:extLst>
          </p:cNvPr>
          <p:cNvCxnSpPr>
            <a:cxnSpLocks/>
            <a:stCxn id="43" idx="3"/>
            <a:endCxn id="32" idx="1"/>
          </p:cNvCxnSpPr>
          <p:nvPr/>
        </p:nvCxnSpPr>
        <p:spPr>
          <a:xfrm flipV="1">
            <a:off x="3385878" y="3374147"/>
            <a:ext cx="627962" cy="4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3332EE-2E80-46B2-B801-0A7968D3084F}"/>
              </a:ext>
            </a:extLst>
          </p:cNvPr>
          <p:cNvSpPr txBox="1"/>
          <p:nvPr/>
        </p:nvSpPr>
        <p:spPr>
          <a:xfrm>
            <a:off x="8263308" y="1030606"/>
            <a:ext cx="2523058" cy="1015663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lsass.exe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“NisSrv.exe”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“MsMpEng.exe”</a:t>
            </a:r>
          </a:p>
        </p:txBody>
      </p:sp>
    </p:spTree>
    <p:extLst>
      <p:ext uri="{BB962C8B-B14F-4D97-AF65-F5344CB8AC3E}">
        <p14:creationId xmlns:p14="http://schemas.microsoft.com/office/powerpoint/2010/main" val="1738963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FADD75C-4EA4-42AD-BAC6-1D08B7D8A8ED}"/>
              </a:ext>
            </a:extLst>
          </p:cNvPr>
          <p:cNvSpPr/>
          <p:nvPr/>
        </p:nvSpPr>
        <p:spPr>
          <a:xfrm>
            <a:off x="-1" y="3056620"/>
            <a:ext cx="12177755" cy="3801380"/>
          </a:xfrm>
          <a:prstGeom prst="rect">
            <a:avLst/>
          </a:prstGeom>
          <a:solidFill>
            <a:srgbClr val="00B0F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 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F5B9FE-1AAB-4ACF-849C-4368F414252F}"/>
              </a:ext>
            </a:extLst>
          </p:cNvPr>
          <p:cNvSpPr/>
          <p:nvPr/>
        </p:nvSpPr>
        <p:spPr>
          <a:xfrm>
            <a:off x="1" y="2139142"/>
            <a:ext cx="12177754" cy="916100"/>
          </a:xfrm>
          <a:prstGeom prst="rect">
            <a:avLst/>
          </a:prstGeom>
          <a:solidFill>
            <a:schemeClr val="tx1">
              <a:lumMod val="65000"/>
              <a:alpha val="4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ntdll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579" y="211820"/>
            <a:ext cx="11806176" cy="779798"/>
          </a:xfrm>
        </p:spPr>
        <p:txBody>
          <a:bodyPr>
            <a:normAutofit/>
          </a:bodyPr>
          <a:lstStyle/>
          <a:p>
            <a:r>
              <a:rPr lang="en-US" sz="4900" dirty="0"/>
              <a:t>PPL: </a:t>
            </a:r>
            <a:r>
              <a:rPr lang="en-US" sz="4900" cap="none" dirty="0" err="1"/>
              <a:t>OpenProcess</a:t>
            </a:r>
            <a:r>
              <a:rPr lang="en-US" sz="4900" cap="none" dirty="0"/>
              <a:t> </a:t>
            </a:r>
            <a:r>
              <a:rPr lang="en-US" sz="4000" cap="none" dirty="0">
                <a:sym typeface="Wingdings" panose="05000000000000000000" pitchFamily="2" charset="2"/>
              </a:rPr>
              <a:t></a:t>
            </a:r>
            <a:r>
              <a:rPr lang="en-US" sz="4900" cap="none" dirty="0">
                <a:sym typeface="Wingdings" panose="05000000000000000000" pitchFamily="2" charset="2"/>
              </a:rPr>
              <a:t> </a:t>
            </a:r>
            <a:r>
              <a:rPr lang="en-US" sz="4900" cap="none" dirty="0" err="1">
                <a:sym typeface="Wingdings" panose="05000000000000000000" pitchFamily="2" charset="2"/>
              </a:rPr>
              <a:t>RtlTestProtectedAccess</a:t>
            </a:r>
            <a:endParaRPr lang="en-US" sz="4900" cap="non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C948C-6FFD-4C6D-B378-A9250807578E}"/>
              </a:ext>
            </a:extLst>
          </p:cNvPr>
          <p:cNvSpPr txBox="1"/>
          <p:nvPr/>
        </p:nvSpPr>
        <p:spPr>
          <a:xfrm>
            <a:off x="2011270" y="1508986"/>
            <a:ext cx="1860038" cy="400110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Some App</a:t>
            </a:r>
            <a:endParaRPr lang="en-US" sz="20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5492498-8999-409D-A5CD-34C0BF15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8AA6A4-FEDF-49F2-96A2-92753D8A35A6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3871308" y="1692798"/>
            <a:ext cx="4392000" cy="16243"/>
          </a:xfrm>
          <a:prstGeom prst="straightConnector1">
            <a:avLst/>
          </a:prstGeom>
          <a:ln w="15875">
            <a:solidFill>
              <a:srgbClr val="2FD8F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55BFEAF-5E2B-4F1F-8A70-E17900863B8B}"/>
              </a:ext>
            </a:extLst>
          </p:cNvPr>
          <p:cNvSpPr txBox="1"/>
          <p:nvPr/>
        </p:nvSpPr>
        <p:spPr>
          <a:xfrm>
            <a:off x="3775360" y="1231133"/>
            <a:ext cx="458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handle = </a:t>
            </a:r>
            <a:r>
              <a:rPr lang="en-US" sz="2400" dirty="0" err="1"/>
              <a:t>OpenProcess</a:t>
            </a:r>
            <a:r>
              <a:rPr lang="ru-RU" sz="2400" dirty="0"/>
              <a:t>(</a:t>
            </a:r>
            <a:r>
              <a:rPr lang="en-US" sz="2400" dirty="0" err="1"/>
              <a:t>pid</a:t>
            </a:r>
            <a:r>
              <a:rPr lang="ru-RU" sz="2400" dirty="0"/>
              <a:t>)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905706-04D7-4097-ABD9-07AE11C1FFC4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957072" y="1704975"/>
            <a:ext cx="0" cy="721703"/>
          </a:xfrm>
          <a:prstGeom prst="straightConnector1">
            <a:avLst/>
          </a:prstGeom>
          <a:ln w="38100" cap="flat">
            <a:solidFill>
              <a:srgbClr val="2FD8F9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3F5680-F46D-4B21-9A8F-01A104DB5F07}"/>
              </a:ext>
            </a:extLst>
          </p:cNvPr>
          <p:cNvSpPr txBox="1"/>
          <p:nvPr/>
        </p:nvSpPr>
        <p:spPr>
          <a:xfrm>
            <a:off x="4036882" y="6126172"/>
            <a:ext cx="625846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RtlTestProtectedAccess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B0244-800B-4A0B-8BE4-6B6A0264B57E}"/>
              </a:ext>
            </a:extLst>
          </p:cNvPr>
          <p:cNvSpPr txBox="1"/>
          <p:nvPr/>
        </p:nvSpPr>
        <p:spPr>
          <a:xfrm>
            <a:off x="4024226" y="5490983"/>
            <a:ext cx="577576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PspCheckForInvalidAccessByProtection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25E2E-D0BD-4DCD-9146-DF6C3D467DB4}"/>
              </a:ext>
            </a:extLst>
          </p:cNvPr>
          <p:cNvCxnSpPr>
            <a:cxnSpLocks/>
          </p:cNvCxnSpPr>
          <p:nvPr/>
        </p:nvCxnSpPr>
        <p:spPr>
          <a:xfrm>
            <a:off x="5956846" y="2826788"/>
            <a:ext cx="0" cy="345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700D85A-1E2C-42A2-A37C-92CDB65AA9EB}"/>
              </a:ext>
            </a:extLst>
          </p:cNvPr>
          <p:cNvSpPr/>
          <p:nvPr/>
        </p:nvSpPr>
        <p:spPr>
          <a:xfrm>
            <a:off x="4047754" y="6144338"/>
            <a:ext cx="6247588" cy="556857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221F95-BF87-4CA0-B6D1-C7A9206A63C1}"/>
              </a:ext>
            </a:extLst>
          </p:cNvPr>
          <p:cNvSpPr txBox="1"/>
          <p:nvPr/>
        </p:nvSpPr>
        <p:spPr>
          <a:xfrm>
            <a:off x="4024226" y="4915960"/>
            <a:ext cx="598787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PsTestProtectedProcessIncompatibility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486C45-2960-4DF8-9391-2B8827EDD122}"/>
              </a:ext>
            </a:extLst>
          </p:cNvPr>
          <p:cNvSpPr txBox="1"/>
          <p:nvPr/>
        </p:nvSpPr>
        <p:spPr>
          <a:xfrm>
            <a:off x="4024226" y="4329545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PspProcessOpen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90F805-10E5-45C6-8DBB-80D8D3763023}"/>
              </a:ext>
            </a:extLst>
          </p:cNvPr>
          <p:cNvSpPr txBox="1"/>
          <p:nvPr/>
        </p:nvSpPr>
        <p:spPr>
          <a:xfrm>
            <a:off x="4024226" y="3753919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PsOpenProcess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43ECAA-5724-4BAA-B162-44AA535702F4}"/>
              </a:ext>
            </a:extLst>
          </p:cNvPr>
          <p:cNvSpPr txBox="1"/>
          <p:nvPr/>
        </p:nvSpPr>
        <p:spPr>
          <a:xfrm>
            <a:off x="4013840" y="3174092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NtOpenProcess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1980A-7934-490B-9B6D-F74103659DAA}"/>
              </a:ext>
            </a:extLst>
          </p:cNvPr>
          <p:cNvSpPr txBox="1"/>
          <p:nvPr/>
        </p:nvSpPr>
        <p:spPr>
          <a:xfrm>
            <a:off x="4014066" y="2426678"/>
            <a:ext cx="38860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NtOpenProcess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7805AD-B948-478E-AC2B-3816F90475E0}"/>
              </a:ext>
            </a:extLst>
          </p:cNvPr>
          <p:cNvCxnSpPr>
            <a:cxnSpLocks/>
          </p:cNvCxnSpPr>
          <p:nvPr/>
        </p:nvCxnSpPr>
        <p:spPr>
          <a:xfrm>
            <a:off x="5963470" y="3579172"/>
            <a:ext cx="0" cy="177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ADC7A2-3B83-4A91-B4C2-10649F2B91A1}"/>
              </a:ext>
            </a:extLst>
          </p:cNvPr>
          <p:cNvCxnSpPr>
            <a:cxnSpLocks/>
          </p:cNvCxnSpPr>
          <p:nvPr/>
        </p:nvCxnSpPr>
        <p:spPr>
          <a:xfrm>
            <a:off x="5963470" y="4152464"/>
            <a:ext cx="0" cy="177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00ED0B-5528-4F03-AAC8-F96B3C674762}"/>
              </a:ext>
            </a:extLst>
          </p:cNvPr>
          <p:cNvCxnSpPr>
            <a:cxnSpLocks/>
          </p:cNvCxnSpPr>
          <p:nvPr/>
        </p:nvCxnSpPr>
        <p:spPr>
          <a:xfrm>
            <a:off x="5956846" y="4729655"/>
            <a:ext cx="0" cy="177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F66EB8-4DE5-4C50-BC93-06265F0CD286}"/>
              </a:ext>
            </a:extLst>
          </p:cNvPr>
          <p:cNvCxnSpPr>
            <a:cxnSpLocks/>
          </p:cNvCxnSpPr>
          <p:nvPr/>
        </p:nvCxnSpPr>
        <p:spPr>
          <a:xfrm>
            <a:off x="5956846" y="5316070"/>
            <a:ext cx="0" cy="1770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4C8A1D-B631-475E-92A8-914D0AFBAEE0}"/>
              </a:ext>
            </a:extLst>
          </p:cNvPr>
          <p:cNvCxnSpPr>
            <a:cxnSpLocks/>
          </p:cNvCxnSpPr>
          <p:nvPr/>
        </p:nvCxnSpPr>
        <p:spPr>
          <a:xfrm>
            <a:off x="5976805" y="5891093"/>
            <a:ext cx="0" cy="2592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A66D09E-1033-4DC6-A10F-5C34CC717266}"/>
              </a:ext>
            </a:extLst>
          </p:cNvPr>
          <p:cNvSpPr txBox="1"/>
          <p:nvPr/>
        </p:nvSpPr>
        <p:spPr>
          <a:xfrm>
            <a:off x="8263308" y="1030606"/>
            <a:ext cx="2523058" cy="1015663"/>
          </a:xfrm>
          <a:prstGeom prst="rect">
            <a:avLst/>
          </a:prstGeom>
          <a:noFill/>
          <a:ln>
            <a:solidFill>
              <a:srgbClr val="2FD8F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lsass.exe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“NisSrv.exe”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“MsMpEng.exe”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C3F856-E214-41C5-AC00-AFBC7D4469B9}"/>
              </a:ext>
            </a:extLst>
          </p:cNvPr>
          <p:cNvSpPr txBox="1"/>
          <p:nvPr/>
        </p:nvSpPr>
        <p:spPr>
          <a:xfrm>
            <a:off x="506257" y="3179062"/>
            <a:ext cx="287962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ZwOpenProcess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DB54AE-B6AB-471D-B72F-06C375AC9BD8}"/>
              </a:ext>
            </a:extLst>
          </p:cNvPr>
          <p:cNvCxnSpPr>
            <a:cxnSpLocks/>
            <a:stCxn id="43" idx="3"/>
            <a:endCxn id="32" idx="1"/>
          </p:cNvCxnSpPr>
          <p:nvPr/>
        </p:nvCxnSpPr>
        <p:spPr>
          <a:xfrm flipV="1">
            <a:off x="3385878" y="3374147"/>
            <a:ext cx="627962" cy="4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08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880" y="865415"/>
            <a:ext cx="12009119" cy="584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bool </a:t>
            </a:r>
            <a:r>
              <a:rPr lang="en-US" sz="2400" spc="-100" dirty="0" err="1"/>
              <a:t>RtlTestProtectedAccess</a:t>
            </a:r>
            <a:r>
              <a:rPr lang="en-US" sz="2400" dirty="0"/>
              <a:t>(</a:t>
            </a:r>
            <a:r>
              <a:rPr lang="en-US" sz="2400" spc="-100" dirty="0"/>
              <a:t>PS_PROTECTION</a:t>
            </a:r>
            <a:r>
              <a:rPr lang="en-US" sz="2400" dirty="0"/>
              <a:t>  </a:t>
            </a:r>
            <a:r>
              <a:rPr lang="en-US" sz="2400" dirty="0" err="1"/>
              <a:t>CallerProt</a:t>
            </a:r>
            <a:r>
              <a:rPr lang="en-US" sz="2400" dirty="0"/>
              <a:t>, </a:t>
            </a:r>
            <a:r>
              <a:rPr lang="en-US" sz="2400" spc="-100" dirty="0"/>
              <a:t>PS_PROTECTION  </a:t>
            </a:r>
            <a:r>
              <a:rPr lang="en-US" sz="2400" dirty="0" err="1"/>
              <a:t>TargetProt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if (</a:t>
            </a:r>
            <a:r>
              <a:rPr lang="en-US" sz="2400" dirty="0" err="1"/>
              <a:t>TargetProt.Type</a:t>
            </a:r>
            <a:r>
              <a:rPr lang="en-US" sz="2400" dirty="0"/>
              <a:t> ==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        return true;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if (</a:t>
            </a:r>
            <a:r>
              <a:rPr lang="en-US" sz="2400" dirty="0" err="1"/>
              <a:t>CallerProt.Type</a:t>
            </a:r>
            <a:r>
              <a:rPr lang="en-US" sz="2400" dirty="0"/>
              <a:t> &lt; </a:t>
            </a:r>
            <a:r>
              <a:rPr lang="en-US" sz="2400" dirty="0" err="1"/>
              <a:t>TargetProt.Type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        return false;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auto </a:t>
            </a:r>
            <a:r>
              <a:rPr lang="en-US" sz="2400" dirty="0" err="1"/>
              <a:t>CallerDMask</a:t>
            </a:r>
            <a:r>
              <a:rPr lang="en-US" sz="2400" dirty="0"/>
              <a:t>	= </a:t>
            </a:r>
            <a:r>
              <a:rPr lang="en-US" sz="2400" dirty="0" err="1"/>
              <a:t>RtlProtectedAccess</a:t>
            </a:r>
            <a:r>
              <a:rPr lang="en-US" sz="2400" dirty="0"/>
              <a:t>[</a:t>
            </a:r>
            <a:r>
              <a:rPr lang="en-US" sz="2400" dirty="0" err="1"/>
              <a:t>CallerProt.Signer</a:t>
            </a:r>
            <a:r>
              <a:rPr lang="en-US" sz="2400" dirty="0"/>
              <a:t>].</a:t>
            </a:r>
            <a:r>
              <a:rPr lang="en-US" sz="2400" dirty="0" err="1"/>
              <a:t>DominateMask</a:t>
            </a:r>
            <a:r>
              <a:rPr lang="en-US" sz="2400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    	auto </a:t>
            </a:r>
            <a:r>
              <a:rPr lang="en-US" sz="2400" dirty="0" err="1"/>
              <a:t>TargetMask</a:t>
            </a:r>
            <a:r>
              <a:rPr lang="en-US" sz="2400" dirty="0"/>
              <a:t>	= (1 &lt;&lt; </a:t>
            </a:r>
            <a:r>
              <a:rPr lang="en-US" sz="2400" dirty="0" err="1"/>
              <a:t>TargetProt.Signer</a:t>
            </a:r>
            <a:r>
              <a:rPr lang="en-US" sz="24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return (</a:t>
            </a:r>
            <a:r>
              <a:rPr lang="en-US" sz="2400" dirty="0" err="1"/>
              <a:t>CallerDMask</a:t>
            </a:r>
            <a:r>
              <a:rPr lang="en-US" sz="2400" dirty="0"/>
              <a:t> &amp; </a:t>
            </a:r>
            <a:r>
              <a:rPr lang="en-US" sz="2400" dirty="0" err="1"/>
              <a:t>TargetMask</a:t>
            </a:r>
            <a:r>
              <a:rPr lang="en-US" sz="24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3F34CC-3881-493B-A0D0-16013686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7065B2-451B-4EFB-B4F0-C2576DD8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54" y="81079"/>
            <a:ext cx="10454204" cy="714830"/>
          </a:xfrm>
        </p:spPr>
        <p:txBody>
          <a:bodyPr>
            <a:normAutofit fontScale="90000"/>
          </a:bodyPr>
          <a:lstStyle/>
          <a:p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PPL: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RtlTestProtectedAccess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()</a:t>
            </a:r>
            <a:endParaRPr lang="en-US" sz="4900" cap="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5A64C-3DA7-42A7-AD0A-86A1E0F81C36}"/>
              </a:ext>
            </a:extLst>
          </p:cNvPr>
          <p:cNvSpPr txBox="1"/>
          <p:nvPr/>
        </p:nvSpPr>
        <p:spPr>
          <a:xfrm>
            <a:off x="4411133" y="6320788"/>
            <a:ext cx="7019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https://github.com/IgorKorkin/PPL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58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880" y="865415"/>
            <a:ext cx="12009119" cy="584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bool </a:t>
            </a:r>
            <a:r>
              <a:rPr lang="en-US" sz="2400" spc="-100" dirty="0" err="1"/>
              <a:t>RtlTestProtectedAccess</a:t>
            </a:r>
            <a:r>
              <a:rPr lang="en-US" sz="2400" dirty="0"/>
              <a:t>(</a:t>
            </a:r>
            <a:r>
              <a:rPr lang="en-US" sz="2400" spc="-100" dirty="0"/>
              <a:t>PS_PROTECTION</a:t>
            </a:r>
            <a:r>
              <a:rPr lang="en-US" sz="2400" dirty="0"/>
              <a:t>  </a:t>
            </a:r>
            <a:r>
              <a:rPr lang="en-US" sz="2400" dirty="0" err="1"/>
              <a:t>CallerProt</a:t>
            </a:r>
            <a:r>
              <a:rPr lang="en-US" sz="2400" dirty="0"/>
              <a:t>, </a:t>
            </a:r>
            <a:r>
              <a:rPr lang="en-US" sz="2400" spc="-100" dirty="0"/>
              <a:t>PS_PROTECTION  </a:t>
            </a:r>
            <a:r>
              <a:rPr lang="en-US" sz="2400" dirty="0" err="1"/>
              <a:t>TargetProt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if (</a:t>
            </a:r>
            <a:r>
              <a:rPr lang="en-US" sz="2400" dirty="0" err="1"/>
              <a:t>TargetProt.Type</a:t>
            </a:r>
            <a:r>
              <a:rPr lang="en-US" sz="2400" dirty="0"/>
              <a:t> ==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        return true;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if (</a:t>
            </a:r>
            <a:r>
              <a:rPr lang="en-US" sz="2400" dirty="0" err="1"/>
              <a:t>CallerProt.Type</a:t>
            </a:r>
            <a:r>
              <a:rPr lang="en-US" sz="2400" dirty="0"/>
              <a:t> &lt; </a:t>
            </a:r>
            <a:r>
              <a:rPr lang="en-US" sz="2400" dirty="0" err="1"/>
              <a:t>TargetProt.Type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        return false;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auto </a:t>
            </a:r>
            <a:r>
              <a:rPr lang="en-US" sz="2400" dirty="0" err="1"/>
              <a:t>CallerDMask</a:t>
            </a:r>
            <a:r>
              <a:rPr lang="en-US" sz="2400" dirty="0"/>
              <a:t>	= </a:t>
            </a:r>
            <a:r>
              <a:rPr lang="en-US" sz="2400" dirty="0" err="1"/>
              <a:t>RtlProtectedAccess</a:t>
            </a:r>
            <a:r>
              <a:rPr lang="en-US" sz="2400" dirty="0"/>
              <a:t>[</a:t>
            </a:r>
            <a:r>
              <a:rPr lang="en-US" sz="2400" dirty="0" err="1"/>
              <a:t>CallerProt.Signer</a:t>
            </a:r>
            <a:r>
              <a:rPr lang="en-US" sz="2400" dirty="0"/>
              <a:t>].</a:t>
            </a:r>
            <a:r>
              <a:rPr lang="en-US" sz="2400" dirty="0" err="1"/>
              <a:t>DominateMask</a:t>
            </a:r>
            <a:r>
              <a:rPr lang="en-US" sz="2400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    	auto </a:t>
            </a:r>
            <a:r>
              <a:rPr lang="en-US" sz="2400" dirty="0" err="1"/>
              <a:t>TargetMask</a:t>
            </a:r>
            <a:r>
              <a:rPr lang="en-US" sz="2400" dirty="0"/>
              <a:t>	= (1 &lt;&lt; </a:t>
            </a:r>
            <a:r>
              <a:rPr lang="en-US" sz="2400" dirty="0" err="1"/>
              <a:t>TargetProt.Signer</a:t>
            </a:r>
            <a:r>
              <a:rPr lang="en-US" sz="24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return (</a:t>
            </a:r>
            <a:r>
              <a:rPr lang="en-US" sz="2400" dirty="0" err="1"/>
              <a:t>CallerDMask</a:t>
            </a:r>
            <a:r>
              <a:rPr lang="en-US" sz="2400" dirty="0"/>
              <a:t> &amp; </a:t>
            </a:r>
            <a:r>
              <a:rPr lang="en-US" sz="2400" dirty="0" err="1"/>
              <a:t>TargetMask</a:t>
            </a:r>
            <a:r>
              <a:rPr lang="en-US" sz="24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3F34CC-3881-493B-A0D0-16013686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7065B2-451B-4EFB-B4F0-C2576DD8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54" y="81079"/>
            <a:ext cx="10454204" cy="714830"/>
          </a:xfrm>
        </p:spPr>
        <p:txBody>
          <a:bodyPr>
            <a:normAutofit fontScale="90000"/>
          </a:bodyPr>
          <a:lstStyle/>
          <a:p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PPL: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RtlTestProtectedAccess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()</a:t>
            </a:r>
            <a:endParaRPr lang="en-US" sz="4900" cap="non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AE7AD2-00F0-4DBE-9069-4648AE4AF0E7}"/>
              </a:ext>
            </a:extLst>
          </p:cNvPr>
          <p:cNvSpPr/>
          <p:nvPr/>
        </p:nvSpPr>
        <p:spPr>
          <a:xfrm>
            <a:off x="104021" y="778975"/>
            <a:ext cx="11976219" cy="714830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D4F9EA-9EE5-48CE-8B6B-38881917E50C}"/>
              </a:ext>
            </a:extLst>
          </p:cNvPr>
          <p:cNvSpPr txBox="1"/>
          <p:nvPr/>
        </p:nvSpPr>
        <p:spPr>
          <a:xfrm>
            <a:off x="4411133" y="6320788"/>
            <a:ext cx="7019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https://github.com/IgorKorkin/PPL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916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880" y="865415"/>
            <a:ext cx="12009119" cy="584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bool </a:t>
            </a:r>
            <a:r>
              <a:rPr lang="en-US" sz="2400" spc="-100" dirty="0" err="1"/>
              <a:t>RtlTestProtectedAccess</a:t>
            </a:r>
            <a:r>
              <a:rPr lang="en-US" sz="2400" dirty="0"/>
              <a:t>(</a:t>
            </a:r>
            <a:r>
              <a:rPr lang="en-US" sz="2400" spc="-100" dirty="0"/>
              <a:t>PS_PROTECTION</a:t>
            </a:r>
            <a:r>
              <a:rPr lang="en-US" sz="2400" dirty="0"/>
              <a:t>  </a:t>
            </a:r>
            <a:r>
              <a:rPr lang="en-US" sz="2400" dirty="0" err="1"/>
              <a:t>CallerProt</a:t>
            </a:r>
            <a:r>
              <a:rPr lang="en-US" sz="2400" dirty="0"/>
              <a:t>, </a:t>
            </a:r>
            <a:r>
              <a:rPr lang="en-US" sz="2400" spc="-100" dirty="0"/>
              <a:t>PS_PROTECTION  </a:t>
            </a:r>
            <a:r>
              <a:rPr lang="en-US" sz="2400" dirty="0" err="1"/>
              <a:t>TargetProt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if (</a:t>
            </a:r>
            <a:r>
              <a:rPr lang="en-US" sz="2400" dirty="0" err="1"/>
              <a:t>TargetProt.Type</a:t>
            </a:r>
            <a:r>
              <a:rPr lang="en-US" sz="2400" dirty="0"/>
              <a:t> ==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        return true;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if (</a:t>
            </a:r>
            <a:r>
              <a:rPr lang="en-US" sz="2400" dirty="0" err="1"/>
              <a:t>CallerProt.Type</a:t>
            </a:r>
            <a:r>
              <a:rPr lang="en-US" sz="2400" dirty="0"/>
              <a:t> &lt; </a:t>
            </a:r>
            <a:r>
              <a:rPr lang="en-US" sz="2400" dirty="0" err="1"/>
              <a:t>TargetProt.Type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        return false;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auto </a:t>
            </a:r>
            <a:r>
              <a:rPr lang="en-US" sz="2400" dirty="0" err="1"/>
              <a:t>CallerDMask</a:t>
            </a:r>
            <a:r>
              <a:rPr lang="en-US" sz="2400" dirty="0"/>
              <a:t>	= </a:t>
            </a:r>
            <a:r>
              <a:rPr lang="en-US" sz="2400" dirty="0" err="1"/>
              <a:t>RtlProtectedAccess</a:t>
            </a:r>
            <a:r>
              <a:rPr lang="en-US" sz="2400" dirty="0"/>
              <a:t>[</a:t>
            </a:r>
            <a:r>
              <a:rPr lang="en-US" sz="2400" dirty="0" err="1"/>
              <a:t>CallerProt.Signer</a:t>
            </a:r>
            <a:r>
              <a:rPr lang="en-US" sz="2400" dirty="0"/>
              <a:t>].</a:t>
            </a:r>
            <a:r>
              <a:rPr lang="en-US" sz="2400" dirty="0" err="1"/>
              <a:t>DominateMask</a:t>
            </a:r>
            <a:r>
              <a:rPr lang="en-US" sz="2400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    	auto </a:t>
            </a:r>
            <a:r>
              <a:rPr lang="en-US" sz="2400" dirty="0" err="1"/>
              <a:t>TargetMask</a:t>
            </a:r>
            <a:r>
              <a:rPr lang="en-US" sz="2400" dirty="0"/>
              <a:t>	= (1 &lt;&lt; </a:t>
            </a:r>
            <a:r>
              <a:rPr lang="en-US" sz="2400" dirty="0" err="1"/>
              <a:t>TargetProt.Signer</a:t>
            </a:r>
            <a:r>
              <a:rPr lang="en-US" sz="24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return (</a:t>
            </a:r>
            <a:r>
              <a:rPr lang="en-US" sz="2400" dirty="0" err="1"/>
              <a:t>CallerDMask</a:t>
            </a:r>
            <a:r>
              <a:rPr lang="en-US" sz="2400" dirty="0"/>
              <a:t> &amp; </a:t>
            </a:r>
            <a:r>
              <a:rPr lang="en-US" sz="2400" dirty="0" err="1"/>
              <a:t>TargetMask</a:t>
            </a:r>
            <a:r>
              <a:rPr lang="en-US" sz="24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3F34CC-3881-493B-A0D0-16013686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7065B2-451B-4EFB-B4F0-C2576DD8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54" y="81079"/>
            <a:ext cx="10454204" cy="714830"/>
          </a:xfrm>
        </p:spPr>
        <p:txBody>
          <a:bodyPr>
            <a:normAutofit fontScale="90000"/>
          </a:bodyPr>
          <a:lstStyle/>
          <a:p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PPL: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RtlTestProtectedAccess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()</a:t>
            </a:r>
            <a:endParaRPr lang="en-US" sz="4900" cap="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9D68CA-81DE-41F4-9069-260ECE5812BB}"/>
              </a:ext>
            </a:extLst>
          </p:cNvPr>
          <p:cNvSpPr/>
          <p:nvPr/>
        </p:nvSpPr>
        <p:spPr>
          <a:xfrm>
            <a:off x="816873" y="1699060"/>
            <a:ext cx="4242807" cy="1054382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0D7EC-5752-4180-BD30-3B8FD2D47647}"/>
              </a:ext>
            </a:extLst>
          </p:cNvPr>
          <p:cNvSpPr txBox="1"/>
          <p:nvPr/>
        </p:nvSpPr>
        <p:spPr>
          <a:xfrm>
            <a:off x="4411133" y="6320788"/>
            <a:ext cx="7019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https://github.com/IgorKorkin/PPL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7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880" y="865415"/>
            <a:ext cx="12009119" cy="584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bool </a:t>
            </a:r>
            <a:r>
              <a:rPr lang="en-US" sz="2400" spc="-100" dirty="0" err="1"/>
              <a:t>RtlTestProtectedAccess</a:t>
            </a:r>
            <a:r>
              <a:rPr lang="en-US" sz="2400" dirty="0"/>
              <a:t>(</a:t>
            </a:r>
            <a:r>
              <a:rPr lang="en-US" sz="2400" spc="-100" dirty="0"/>
              <a:t>PS_PROTECTION</a:t>
            </a:r>
            <a:r>
              <a:rPr lang="en-US" sz="2400" dirty="0"/>
              <a:t>  </a:t>
            </a:r>
            <a:r>
              <a:rPr lang="en-US" sz="2400" dirty="0" err="1"/>
              <a:t>CallerProt</a:t>
            </a:r>
            <a:r>
              <a:rPr lang="en-US" sz="2400" dirty="0"/>
              <a:t>, </a:t>
            </a:r>
            <a:r>
              <a:rPr lang="en-US" sz="2400" spc="-100" dirty="0"/>
              <a:t>PS_PROTECTION  </a:t>
            </a:r>
            <a:r>
              <a:rPr lang="en-US" sz="2400" dirty="0" err="1"/>
              <a:t>TargetProt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if (</a:t>
            </a:r>
            <a:r>
              <a:rPr lang="en-US" sz="2400" dirty="0" err="1"/>
              <a:t>TargetProt.Type</a:t>
            </a:r>
            <a:r>
              <a:rPr lang="en-US" sz="2400" dirty="0"/>
              <a:t> ==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        return true;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if (</a:t>
            </a:r>
            <a:r>
              <a:rPr lang="en-US" sz="2400" dirty="0" err="1"/>
              <a:t>CallerProt.Type</a:t>
            </a:r>
            <a:r>
              <a:rPr lang="en-US" sz="2400" dirty="0"/>
              <a:t> &lt; </a:t>
            </a:r>
            <a:r>
              <a:rPr lang="en-US" sz="2400" dirty="0" err="1"/>
              <a:t>TargetProt.Type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        return false;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auto </a:t>
            </a:r>
            <a:r>
              <a:rPr lang="en-US" sz="2400" dirty="0" err="1"/>
              <a:t>CallerDMask</a:t>
            </a:r>
            <a:r>
              <a:rPr lang="en-US" sz="2400" dirty="0"/>
              <a:t>	= </a:t>
            </a:r>
            <a:r>
              <a:rPr lang="en-US" sz="2400" dirty="0" err="1"/>
              <a:t>RtlProtectedAccess</a:t>
            </a:r>
            <a:r>
              <a:rPr lang="en-US" sz="2400" dirty="0"/>
              <a:t>[</a:t>
            </a:r>
            <a:r>
              <a:rPr lang="en-US" sz="2400" dirty="0" err="1"/>
              <a:t>CallerProt.Signer</a:t>
            </a:r>
            <a:r>
              <a:rPr lang="en-US" sz="2400" dirty="0"/>
              <a:t>].</a:t>
            </a:r>
            <a:r>
              <a:rPr lang="en-US" sz="2400" dirty="0" err="1"/>
              <a:t>DominateMask</a:t>
            </a:r>
            <a:r>
              <a:rPr lang="en-US" sz="2400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    	auto </a:t>
            </a:r>
            <a:r>
              <a:rPr lang="en-US" sz="2400" dirty="0" err="1"/>
              <a:t>TargetMask</a:t>
            </a:r>
            <a:r>
              <a:rPr lang="en-US" sz="2400" dirty="0"/>
              <a:t>	= (1 &lt;&lt; </a:t>
            </a:r>
            <a:r>
              <a:rPr lang="en-US" sz="2400" dirty="0" err="1"/>
              <a:t>TargetProt.Signer</a:t>
            </a:r>
            <a:r>
              <a:rPr lang="en-US" sz="24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return (</a:t>
            </a:r>
            <a:r>
              <a:rPr lang="en-US" sz="2400" dirty="0" err="1"/>
              <a:t>CallerDMask</a:t>
            </a:r>
            <a:r>
              <a:rPr lang="en-US" sz="2400" dirty="0"/>
              <a:t> &amp; </a:t>
            </a:r>
            <a:r>
              <a:rPr lang="en-US" sz="2400" dirty="0" err="1"/>
              <a:t>TargetMask</a:t>
            </a:r>
            <a:r>
              <a:rPr lang="en-US" sz="24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3F34CC-3881-493B-A0D0-16013686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7065B2-451B-4EFB-B4F0-C2576DD8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54" y="81079"/>
            <a:ext cx="10454204" cy="714830"/>
          </a:xfrm>
        </p:spPr>
        <p:txBody>
          <a:bodyPr>
            <a:normAutofit fontScale="90000"/>
          </a:bodyPr>
          <a:lstStyle/>
          <a:p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PPL: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RtlTestProtectedAccess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()</a:t>
            </a:r>
            <a:endParaRPr lang="en-US" sz="4900" cap="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9D68CA-81DE-41F4-9069-260ECE5812BB}"/>
              </a:ext>
            </a:extLst>
          </p:cNvPr>
          <p:cNvSpPr/>
          <p:nvPr/>
        </p:nvSpPr>
        <p:spPr>
          <a:xfrm>
            <a:off x="816873" y="3019860"/>
            <a:ext cx="5980167" cy="1054382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7E117-D61F-4AC4-8CC3-9401805BAB3B}"/>
              </a:ext>
            </a:extLst>
          </p:cNvPr>
          <p:cNvSpPr txBox="1"/>
          <p:nvPr/>
        </p:nvSpPr>
        <p:spPr>
          <a:xfrm>
            <a:off x="4411133" y="6320788"/>
            <a:ext cx="7019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https://github.com/IgorKorkin/PPL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48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880" y="865415"/>
            <a:ext cx="12009119" cy="5842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bool </a:t>
            </a:r>
            <a:r>
              <a:rPr lang="en-US" sz="2400" spc="-100" dirty="0" err="1"/>
              <a:t>RtlTestProtectedAccess</a:t>
            </a:r>
            <a:r>
              <a:rPr lang="en-US" sz="2400" dirty="0"/>
              <a:t>(</a:t>
            </a:r>
            <a:r>
              <a:rPr lang="en-US" sz="2400" spc="-100" dirty="0"/>
              <a:t>PS_PROTECTION</a:t>
            </a:r>
            <a:r>
              <a:rPr lang="en-US" sz="2400" dirty="0"/>
              <a:t>  </a:t>
            </a:r>
            <a:r>
              <a:rPr lang="en-US" sz="2400" dirty="0" err="1"/>
              <a:t>CallerProt</a:t>
            </a:r>
            <a:r>
              <a:rPr lang="en-US" sz="2400" dirty="0"/>
              <a:t>, </a:t>
            </a:r>
            <a:r>
              <a:rPr lang="en-US" sz="2400" spc="-100" dirty="0"/>
              <a:t>PS_PROTECTION  </a:t>
            </a:r>
            <a:r>
              <a:rPr lang="en-US" sz="2400" dirty="0" err="1"/>
              <a:t>TargetProt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if (</a:t>
            </a:r>
            <a:r>
              <a:rPr lang="en-US" sz="2400" dirty="0" err="1"/>
              <a:t>TargetProt.Type</a:t>
            </a:r>
            <a:r>
              <a:rPr lang="en-US" sz="2400" dirty="0"/>
              <a:t> ==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        return true;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if (</a:t>
            </a:r>
            <a:r>
              <a:rPr lang="en-US" sz="2400" dirty="0" err="1"/>
              <a:t>CallerProt.Type</a:t>
            </a:r>
            <a:r>
              <a:rPr lang="en-US" sz="2400" dirty="0"/>
              <a:t> &lt; </a:t>
            </a:r>
            <a:r>
              <a:rPr lang="en-US" sz="2400" dirty="0" err="1"/>
              <a:t>TargetProt.Type</a:t>
            </a:r>
            <a:r>
              <a:rPr lang="en-US" sz="2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        return false;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auto </a:t>
            </a:r>
            <a:r>
              <a:rPr lang="en-US" sz="2400" dirty="0" err="1"/>
              <a:t>CallerDMask</a:t>
            </a:r>
            <a:r>
              <a:rPr lang="en-US" sz="2400" dirty="0"/>
              <a:t>	= </a:t>
            </a:r>
            <a:r>
              <a:rPr lang="en-US" sz="2400" dirty="0" err="1"/>
              <a:t>RtlProtectedAccess</a:t>
            </a:r>
            <a:r>
              <a:rPr lang="en-US" sz="2400" dirty="0"/>
              <a:t>[</a:t>
            </a:r>
            <a:r>
              <a:rPr lang="en-US" sz="2400" dirty="0" err="1"/>
              <a:t>CallerProt.Signer</a:t>
            </a:r>
            <a:r>
              <a:rPr lang="en-US" sz="2400" dirty="0"/>
              <a:t>].</a:t>
            </a:r>
            <a:r>
              <a:rPr lang="en-US" sz="2400" dirty="0" err="1"/>
              <a:t>DominateMask</a:t>
            </a:r>
            <a:r>
              <a:rPr lang="en-US" sz="2400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    	auto </a:t>
            </a:r>
            <a:r>
              <a:rPr lang="en-US" sz="2400" dirty="0" err="1"/>
              <a:t>TargetMask</a:t>
            </a:r>
            <a:r>
              <a:rPr lang="en-US" sz="2400" dirty="0"/>
              <a:t>	= (1 &lt;&lt; </a:t>
            </a:r>
            <a:r>
              <a:rPr lang="en-US" sz="2400" dirty="0" err="1"/>
              <a:t>TargetProt.Signer</a:t>
            </a:r>
            <a:r>
              <a:rPr lang="en-US" sz="24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	return (</a:t>
            </a:r>
            <a:r>
              <a:rPr lang="en-US" sz="2400" dirty="0" err="1"/>
              <a:t>CallerDMask</a:t>
            </a:r>
            <a:r>
              <a:rPr lang="en-US" sz="2400" dirty="0"/>
              <a:t> &amp; </a:t>
            </a:r>
            <a:r>
              <a:rPr lang="en-US" sz="2400" dirty="0" err="1"/>
              <a:t>TargetMask</a:t>
            </a:r>
            <a:r>
              <a:rPr lang="en-US" sz="24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3F34CC-3881-493B-A0D0-16013686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7065B2-451B-4EFB-B4F0-C2576DD8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54" y="81079"/>
            <a:ext cx="10454204" cy="714830"/>
          </a:xfrm>
        </p:spPr>
        <p:txBody>
          <a:bodyPr>
            <a:normAutofit fontScale="90000"/>
          </a:bodyPr>
          <a:lstStyle/>
          <a:p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PPL: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RtlTestProtectedAccess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()</a:t>
            </a:r>
            <a:endParaRPr lang="en-US" sz="4900" cap="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9D68CA-81DE-41F4-9069-260ECE5812BB}"/>
              </a:ext>
            </a:extLst>
          </p:cNvPr>
          <p:cNvSpPr/>
          <p:nvPr/>
        </p:nvSpPr>
        <p:spPr>
          <a:xfrm>
            <a:off x="816873" y="4371140"/>
            <a:ext cx="11212567" cy="1440380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EDF11-0AD8-461F-9B44-96BE527084CD}"/>
              </a:ext>
            </a:extLst>
          </p:cNvPr>
          <p:cNvSpPr txBox="1"/>
          <p:nvPr/>
        </p:nvSpPr>
        <p:spPr>
          <a:xfrm>
            <a:off x="4411133" y="6320788"/>
            <a:ext cx="7019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https://github.com/IgorKorkin/PPL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21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192966-A92C-40A7-8293-C70DFB2E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4CEA66-06D6-40C2-AA21-5E348679B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005840"/>
          </a:xfrm>
        </p:spPr>
        <p:txBody>
          <a:bodyPr>
            <a:normAutofit/>
          </a:bodyPr>
          <a:lstStyle/>
          <a:p>
            <a:r>
              <a:rPr lang="en-US" sz="4800" cap="none" dirty="0" err="1"/>
              <a:t>RtlProtectedAccess</a:t>
            </a:r>
            <a:r>
              <a:rPr lang="en-US" sz="4800" cap="none" dirty="0"/>
              <a:t> Array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8C454-9705-415B-822F-BC7EF6A4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5624792" cy="57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22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192966-A92C-40A7-8293-C70DFB2E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E923B4F-F12E-43EE-AE74-7344BE6B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005840"/>
          </a:xfrm>
        </p:spPr>
        <p:txBody>
          <a:bodyPr>
            <a:normAutofit/>
          </a:bodyPr>
          <a:lstStyle/>
          <a:p>
            <a:r>
              <a:rPr lang="en-US" sz="4800" cap="none" dirty="0" err="1"/>
              <a:t>RtlProtectedAccess</a:t>
            </a:r>
            <a:r>
              <a:rPr lang="en-US" sz="4800" cap="none" dirty="0"/>
              <a:t>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326AF-5700-4D68-8999-95B4FB99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8069032" cy="57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95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D81CC9-FE41-40C9-AFEE-981C37AF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11280089" cy="57424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192966-A92C-40A7-8293-C70DFB2E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A3A42A-8741-41FE-9E89-3754BC3D884B}"/>
              </a:ext>
            </a:extLst>
          </p:cNvPr>
          <p:cNvSpPr/>
          <p:nvPr/>
        </p:nvSpPr>
        <p:spPr>
          <a:xfrm>
            <a:off x="274320" y="896682"/>
            <a:ext cx="11165408" cy="1341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5BB14B-9D97-4E57-BD05-D2DDF04E4DCF}"/>
              </a:ext>
            </a:extLst>
          </p:cNvPr>
          <p:cNvSpPr/>
          <p:nvPr/>
        </p:nvSpPr>
        <p:spPr>
          <a:xfrm>
            <a:off x="321924" y="2700866"/>
            <a:ext cx="8173894" cy="4067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355503-FA48-499C-A7CF-2BBCC00FCC91}"/>
              </a:ext>
            </a:extLst>
          </p:cNvPr>
          <p:cNvSpPr/>
          <p:nvPr/>
        </p:nvSpPr>
        <p:spPr>
          <a:xfrm>
            <a:off x="8495818" y="2966782"/>
            <a:ext cx="2943909" cy="389121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7B1445-C3D9-44F5-90D7-0BB2F78CFEE8}"/>
              </a:ext>
            </a:extLst>
          </p:cNvPr>
          <p:cNvSpPr/>
          <p:nvPr/>
        </p:nvSpPr>
        <p:spPr>
          <a:xfrm>
            <a:off x="274321" y="2070100"/>
            <a:ext cx="11165408" cy="795020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6443DBF1-C788-4080-9E25-093AF410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005840"/>
          </a:xfrm>
        </p:spPr>
        <p:txBody>
          <a:bodyPr>
            <a:normAutofit/>
          </a:bodyPr>
          <a:lstStyle/>
          <a:p>
            <a:r>
              <a:rPr lang="en-US" sz="4800" cap="none" dirty="0" err="1"/>
              <a:t>RtlProtectedAccess</a:t>
            </a:r>
            <a:r>
              <a:rPr lang="en-US" sz="4800" cap="none" dirty="0"/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127706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B9279-9D9A-408B-ADE4-6C5784DC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C85A7-662E-486E-AF97-3586A4F9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DB184-8B02-472B-B00B-4BCA641F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9383" y="-3918861"/>
            <a:ext cx="23361540" cy="11168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F2F255-DE72-4F13-9F66-5C4D7BC618AE}"/>
              </a:ext>
            </a:extLst>
          </p:cNvPr>
          <p:cNvSpPr txBox="1"/>
          <p:nvPr/>
        </p:nvSpPr>
        <p:spPr>
          <a:xfrm>
            <a:off x="0" y="6287370"/>
            <a:ext cx="122358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Attackers are trying to steal the secrets</a:t>
            </a:r>
            <a:r>
              <a:rPr lang="ru-RU" sz="3000" dirty="0"/>
              <a:t>, </a:t>
            </a:r>
            <a:r>
              <a:rPr lang="en-US" sz="3000" dirty="0"/>
              <a:t>but PPL blocks their access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8FD9A-9324-4CB8-B8B1-EB6B80614B55}"/>
              </a:ext>
            </a:extLst>
          </p:cNvPr>
          <p:cNvSpPr txBox="1"/>
          <p:nvPr/>
        </p:nvSpPr>
        <p:spPr>
          <a:xfrm>
            <a:off x="5769815" y="3663648"/>
            <a:ext cx="6241709" cy="1687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Access to the protected process memory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Inject code into the protected processes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Terminate protected 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5206C1-A48D-4D62-89AF-C50D016E2ED5}"/>
              </a:ext>
            </a:extLst>
          </p:cNvPr>
          <p:cNvSpPr txBox="1"/>
          <p:nvPr/>
        </p:nvSpPr>
        <p:spPr>
          <a:xfrm>
            <a:off x="5378338" y="2793302"/>
            <a:ext cx="5926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Thanks to PPL  non-protected processes cannot do the following: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3005F5-0AA1-451E-8234-FA8ACDAB7639}"/>
              </a:ext>
            </a:extLst>
          </p:cNvPr>
          <p:cNvGrpSpPr/>
          <p:nvPr/>
        </p:nvGrpSpPr>
        <p:grpSpPr>
          <a:xfrm>
            <a:off x="5752034" y="3867280"/>
            <a:ext cx="274640" cy="335536"/>
            <a:chOff x="14444137" y="4506211"/>
            <a:chExt cx="274640" cy="33553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700E4F-7F77-44C8-9D61-81CA6A4087D7}"/>
                </a:ext>
              </a:extLst>
            </p:cNvPr>
            <p:cNvSpPr/>
            <p:nvPr/>
          </p:nvSpPr>
          <p:spPr>
            <a:xfrm>
              <a:off x="14484510" y="4589077"/>
              <a:ext cx="196690" cy="1619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F8DAE2-15B1-41D6-B53C-7151A6D66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44137" y="4506211"/>
              <a:ext cx="274640" cy="33553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83F70-D967-4EFE-8B66-EE02B7ACD3A4}"/>
              </a:ext>
            </a:extLst>
          </p:cNvPr>
          <p:cNvGrpSpPr/>
          <p:nvPr/>
        </p:nvGrpSpPr>
        <p:grpSpPr>
          <a:xfrm>
            <a:off x="5752034" y="4406448"/>
            <a:ext cx="274640" cy="335536"/>
            <a:chOff x="14444137" y="4506211"/>
            <a:chExt cx="274640" cy="33553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E00963-FEA7-43FD-A720-05FE50A63DC4}"/>
                </a:ext>
              </a:extLst>
            </p:cNvPr>
            <p:cNvSpPr/>
            <p:nvPr/>
          </p:nvSpPr>
          <p:spPr>
            <a:xfrm>
              <a:off x="14484510" y="4589077"/>
              <a:ext cx="196690" cy="1619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06CB9A6-A708-4E44-8668-646AAD843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44137" y="4506211"/>
              <a:ext cx="274640" cy="33553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7AA61C-1D90-4520-A01A-A8810B8D02CD}"/>
              </a:ext>
            </a:extLst>
          </p:cNvPr>
          <p:cNvGrpSpPr/>
          <p:nvPr/>
        </p:nvGrpSpPr>
        <p:grpSpPr>
          <a:xfrm>
            <a:off x="5752034" y="4937577"/>
            <a:ext cx="274640" cy="335536"/>
            <a:chOff x="14444137" y="4506211"/>
            <a:chExt cx="274640" cy="33553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582F96-E70F-4345-BA3A-BA1977095631}"/>
                </a:ext>
              </a:extLst>
            </p:cNvPr>
            <p:cNvSpPr/>
            <p:nvPr/>
          </p:nvSpPr>
          <p:spPr>
            <a:xfrm>
              <a:off x="14484510" y="4589077"/>
              <a:ext cx="196690" cy="1619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53A79E2-5906-45D1-B209-2E47A16AE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444137" y="4506211"/>
              <a:ext cx="274640" cy="335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3554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5D1BA9C-CB38-4143-9654-8F2205DE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11280089" cy="57424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192966-A92C-40A7-8293-C70DFB2E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A3A42A-8741-41FE-9E89-3754BC3D884B}"/>
              </a:ext>
            </a:extLst>
          </p:cNvPr>
          <p:cNvSpPr/>
          <p:nvPr/>
        </p:nvSpPr>
        <p:spPr>
          <a:xfrm>
            <a:off x="271144" y="977114"/>
            <a:ext cx="11165408" cy="290993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C5EED4-C601-4A8D-9909-06A498E5B528}"/>
              </a:ext>
            </a:extLst>
          </p:cNvPr>
          <p:cNvSpPr/>
          <p:nvPr/>
        </p:nvSpPr>
        <p:spPr>
          <a:xfrm>
            <a:off x="321924" y="4387347"/>
            <a:ext cx="8173894" cy="16934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7B1445-C3D9-44F5-90D7-0BB2F78CFEE8}"/>
              </a:ext>
            </a:extLst>
          </p:cNvPr>
          <p:cNvSpPr/>
          <p:nvPr/>
        </p:nvSpPr>
        <p:spPr>
          <a:xfrm>
            <a:off x="274321" y="3576409"/>
            <a:ext cx="11165408" cy="1231900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2FD8F9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57F87-457B-4A9C-9CD4-295901EE6315}"/>
              </a:ext>
            </a:extLst>
          </p:cNvPr>
          <p:cNvSpPr/>
          <p:nvPr/>
        </p:nvSpPr>
        <p:spPr>
          <a:xfrm>
            <a:off x="8495818" y="4919240"/>
            <a:ext cx="2943909" cy="19387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7A773-6384-4361-B535-61414D45BA04}"/>
              </a:ext>
            </a:extLst>
          </p:cNvPr>
          <p:cNvSpPr txBox="1"/>
          <p:nvPr/>
        </p:nvSpPr>
        <p:spPr>
          <a:xfrm>
            <a:off x="7265882" y="3657600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EC192-1862-476C-8AB5-CA664C56B060}"/>
              </a:ext>
            </a:extLst>
          </p:cNvPr>
          <p:cNvSpPr txBox="1"/>
          <p:nvPr/>
        </p:nvSpPr>
        <p:spPr>
          <a:xfrm>
            <a:off x="7435224" y="3657600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1173B-D321-4640-AB27-9FB9EB62022E}"/>
              </a:ext>
            </a:extLst>
          </p:cNvPr>
          <p:cNvSpPr txBox="1"/>
          <p:nvPr/>
        </p:nvSpPr>
        <p:spPr>
          <a:xfrm>
            <a:off x="7604451" y="3656012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28B7E-FD0F-4404-A715-CB65F44B30E1}"/>
              </a:ext>
            </a:extLst>
          </p:cNvPr>
          <p:cNvSpPr txBox="1"/>
          <p:nvPr/>
        </p:nvSpPr>
        <p:spPr>
          <a:xfrm>
            <a:off x="7774420" y="3657600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1ACABB-2A57-4A74-B684-7ACB34DDBB05}"/>
              </a:ext>
            </a:extLst>
          </p:cNvPr>
          <p:cNvSpPr txBox="1"/>
          <p:nvPr/>
        </p:nvSpPr>
        <p:spPr>
          <a:xfrm>
            <a:off x="6466785" y="3656012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10A4C-F00F-424F-A320-66AE0AB62694}"/>
              </a:ext>
            </a:extLst>
          </p:cNvPr>
          <p:cNvSpPr txBox="1"/>
          <p:nvPr/>
        </p:nvSpPr>
        <p:spPr>
          <a:xfrm>
            <a:off x="6636127" y="3656012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F3BD66-AB37-464F-8D06-4B9D91BFDECB}"/>
              </a:ext>
            </a:extLst>
          </p:cNvPr>
          <p:cNvSpPr txBox="1"/>
          <p:nvPr/>
        </p:nvSpPr>
        <p:spPr>
          <a:xfrm>
            <a:off x="6805354" y="3654424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C20030-F853-403F-8674-2ECD930EA305}"/>
              </a:ext>
            </a:extLst>
          </p:cNvPr>
          <p:cNvSpPr txBox="1"/>
          <p:nvPr/>
        </p:nvSpPr>
        <p:spPr>
          <a:xfrm>
            <a:off x="6975323" y="3656012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4D129E-EB8D-44AF-AC8F-B23B83A26BD9}"/>
              </a:ext>
            </a:extLst>
          </p:cNvPr>
          <p:cNvSpPr txBox="1"/>
          <p:nvPr/>
        </p:nvSpPr>
        <p:spPr>
          <a:xfrm>
            <a:off x="6247464" y="3652836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7A2FEA6E-88FA-4435-B88C-E7466725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005840"/>
          </a:xfrm>
        </p:spPr>
        <p:txBody>
          <a:bodyPr>
            <a:normAutofit/>
          </a:bodyPr>
          <a:lstStyle/>
          <a:p>
            <a:r>
              <a:rPr lang="en-US" sz="4800" cap="none" dirty="0" err="1"/>
              <a:t>RtlProtectedAccess</a:t>
            </a:r>
            <a:r>
              <a:rPr lang="en-US" sz="4800" cap="none" dirty="0"/>
              <a:t> Array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0BCE79-7ADE-4393-8D51-8B069325729E}"/>
              </a:ext>
            </a:extLst>
          </p:cNvPr>
          <p:cNvSpPr/>
          <p:nvPr/>
        </p:nvSpPr>
        <p:spPr>
          <a:xfrm>
            <a:off x="3575663" y="6080761"/>
            <a:ext cx="4967758" cy="7772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7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EF69091-A52B-4148-8855-DAF12A78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11280089" cy="57424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A3A42A-8741-41FE-9E89-3754BC3D884B}"/>
              </a:ext>
            </a:extLst>
          </p:cNvPr>
          <p:cNvSpPr/>
          <p:nvPr/>
        </p:nvSpPr>
        <p:spPr>
          <a:xfrm>
            <a:off x="3543300" y="900853"/>
            <a:ext cx="7858328" cy="469984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C5EED4-C601-4A8D-9909-06A498E5B528}"/>
              </a:ext>
            </a:extLst>
          </p:cNvPr>
          <p:cNvSpPr/>
          <p:nvPr/>
        </p:nvSpPr>
        <p:spPr>
          <a:xfrm>
            <a:off x="3543300" y="6094411"/>
            <a:ext cx="4914418" cy="6036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7B1445-C3D9-44F5-90D7-0BB2F78CFEE8}"/>
              </a:ext>
            </a:extLst>
          </p:cNvPr>
          <p:cNvSpPr/>
          <p:nvPr/>
        </p:nvSpPr>
        <p:spPr>
          <a:xfrm>
            <a:off x="274320" y="5399097"/>
            <a:ext cx="11289173" cy="828983"/>
          </a:xfrm>
          <a:prstGeom prst="rect">
            <a:avLst/>
          </a:prstGeom>
          <a:noFill/>
          <a:ln w="57150">
            <a:solidFill>
              <a:srgbClr val="2FD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45690-3C8D-4090-9B61-AD651A1F04B3}"/>
              </a:ext>
            </a:extLst>
          </p:cNvPr>
          <p:cNvSpPr txBox="1"/>
          <p:nvPr/>
        </p:nvSpPr>
        <p:spPr>
          <a:xfrm>
            <a:off x="7265882" y="5403861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C9AAB-B9B4-49F6-9516-00DDB4A2F251}"/>
              </a:ext>
            </a:extLst>
          </p:cNvPr>
          <p:cNvSpPr txBox="1"/>
          <p:nvPr/>
        </p:nvSpPr>
        <p:spPr>
          <a:xfrm>
            <a:off x="7435224" y="5403861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713B3-96FD-4FC1-A05F-8E8202A739AA}"/>
              </a:ext>
            </a:extLst>
          </p:cNvPr>
          <p:cNvSpPr txBox="1"/>
          <p:nvPr/>
        </p:nvSpPr>
        <p:spPr>
          <a:xfrm>
            <a:off x="7604451" y="5402273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AA9BD-F2C8-4A15-AB41-26A27744395E}"/>
              </a:ext>
            </a:extLst>
          </p:cNvPr>
          <p:cNvSpPr txBox="1"/>
          <p:nvPr/>
        </p:nvSpPr>
        <p:spPr>
          <a:xfrm>
            <a:off x="7774420" y="5403861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6B64C-A560-4A1E-A147-FAB7598E0CB7}"/>
              </a:ext>
            </a:extLst>
          </p:cNvPr>
          <p:cNvSpPr txBox="1"/>
          <p:nvPr/>
        </p:nvSpPr>
        <p:spPr>
          <a:xfrm>
            <a:off x="6466785" y="5402273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3CDDE-51B4-495E-A51A-D527E53439A7}"/>
              </a:ext>
            </a:extLst>
          </p:cNvPr>
          <p:cNvSpPr txBox="1"/>
          <p:nvPr/>
        </p:nvSpPr>
        <p:spPr>
          <a:xfrm>
            <a:off x="6636127" y="5402273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FA408-D5E3-4F29-919B-9EBD010CFADD}"/>
              </a:ext>
            </a:extLst>
          </p:cNvPr>
          <p:cNvSpPr txBox="1"/>
          <p:nvPr/>
        </p:nvSpPr>
        <p:spPr>
          <a:xfrm>
            <a:off x="6805354" y="5400685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D03AF-1014-4732-84D3-25ADC7806FC1}"/>
              </a:ext>
            </a:extLst>
          </p:cNvPr>
          <p:cNvSpPr txBox="1"/>
          <p:nvPr/>
        </p:nvSpPr>
        <p:spPr>
          <a:xfrm>
            <a:off x="6975323" y="5402273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FBB86B-07AC-4CD7-B5A0-152041A442E2}"/>
              </a:ext>
            </a:extLst>
          </p:cNvPr>
          <p:cNvSpPr txBox="1"/>
          <p:nvPr/>
        </p:nvSpPr>
        <p:spPr>
          <a:xfrm>
            <a:off x="6247464" y="5399097"/>
            <a:ext cx="16361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2FD8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2539E19C-343A-47A2-BBFF-29B92926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005840"/>
          </a:xfrm>
        </p:spPr>
        <p:txBody>
          <a:bodyPr>
            <a:normAutofit/>
          </a:bodyPr>
          <a:lstStyle/>
          <a:p>
            <a:r>
              <a:rPr lang="en-US" sz="4800" cap="none" dirty="0" err="1"/>
              <a:t>RtlProtectedAccess</a:t>
            </a:r>
            <a:r>
              <a:rPr lang="en-US" sz="4800" cap="none" dirty="0"/>
              <a:t> Array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FABD29D-97A6-41D0-9955-19A0ACB2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203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96339-EABB-473E-9052-3A471F46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 rot="202866">
            <a:off x="2069988" y="767562"/>
            <a:ext cx="8998978" cy="2189949"/>
          </a:xfrm>
          <a:prstGeom prst="cloudCallout">
            <a:avLst>
              <a:gd name="adj1" fmla="val -38902"/>
              <a:gd name="adj2" fmla="val 4548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26D5BE-C45C-45A8-A5B8-D4041751081A}"/>
              </a:ext>
            </a:extLst>
          </p:cNvPr>
          <p:cNvSpPr/>
          <p:nvPr/>
        </p:nvSpPr>
        <p:spPr>
          <a:xfrm>
            <a:off x="2518462" y="1755101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9532C9-F92B-4BD2-9FF9-E6D65DB94F18}"/>
              </a:ext>
            </a:extLst>
          </p:cNvPr>
          <p:cNvSpPr/>
          <p:nvPr/>
        </p:nvSpPr>
        <p:spPr>
          <a:xfrm>
            <a:off x="1694046" y="5991001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0027A-BBE3-4BA5-B69C-2F6C5AEDF5EE}"/>
              </a:ext>
            </a:extLst>
          </p:cNvPr>
          <p:cNvSpPr/>
          <p:nvPr/>
        </p:nvSpPr>
        <p:spPr>
          <a:xfrm>
            <a:off x="1694046" y="-1149"/>
            <a:ext cx="944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Episode </a:t>
            </a:r>
            <a:r>
              <a:rPr lang="en-US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44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F2D94-8781-46A0-A51E-27386A90D3F0}"/>
              </a:ext>
            </a:extLst>
          </p:cNvPr>
          <p:cNvSpPr/>
          <p:nvPr/>
        </p:nvSpPr>
        <p:spPr>
          <a:xfrm>
            <a:off x="8953364" y="2055094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C5BAB-096C-4DFC-941E-F27BD1CD41E6}"/>
              </a:ext>
            </a:extLst>
          </p:cNvPr>
          <p:cNvSpPr txBox="1"/>
          <p:nvPr/>
        </p:nvSpPr>
        <p:spPr>
          <a:xfrm>
            <a:off x="2686369" y="1006438"/>
            <a:ext cx="78884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Two Windows security features </a:t>
            </a:r>
            <a:br>
              <a:rPr lang="en-US" sz="3600" dirty="0"/>
            </a:br>
            <a:r>
              <a:rPr lang="en-US" sz="3600" dirty="0"/>
              <a:t>SRM and PPL are playing together and losing</a:t>
            </a:r>
          </a:p>
        </p:txBody>
      </p:sp>
      <p:pic>
        <p:nvPicPr>
          <p:cNvPr id="18" name="sounds_for_slides_7_long_bam">
            <a:hlinkClick r:id="" action="ppaction://media"/>
            <a:extLst>
              <a:ext uri="{FF2B5EF4-FFF2-40B4-BE49-F238E27FC236}">
                <a16:creationId xmlns:a16="http://schemas.microsoft.com/office/drawing/2014/main" id="{D05A9DCB-CAB4-4D2C-90EE-6D1788DC11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480" y="6212840"/>
            <a:ext cx="406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27281-C1AA-4621-9CC2-BE89DA53B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535" y="2354769"/>
            <a:ext cx="2585883" cy="41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7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35903-6DD2-4C5F-BEA9-0E158705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2880"/>
            <a:ext cx="11141987" cy="7132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7ECEF7-8F4E-4118-B1B8-D31A7657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883919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 err="1"/>
              <a:t>OpenProcess</a:t>
            </a:r>
            <a:r>
              <a:rPr lang="en-US" sz="4800" cap="none" dirty="0"/>
              <a:t> performs two checks: SRM and then PPL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3C6DDBE-3CCA-45E2-A02E-4937AF3B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B7880-FD84-49EF-9DFA-D41D78E9612D}"/>
              </a:ext>
            </a:extLst>
          </p:cNvPr>
          <p:cNvSpPr txBox="1"/>
          <p:nvPr/>
        </p:nvSpPr>
        <p:spPr>
          <a:xfrm>
            <a:off x="6096000" y="1493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725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564BB8-50C8-43C2-BBFE-7EAA7491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2880"/>
            <a:ext cx="11141987" cy="7132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7ECEF7-8F4E-4118-B1B8-D31A7657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883919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 err="1"/>
              <a:t>OpenProcess</a:t>
            </a:r>
            <a:r>
              <a:rPr lang="en-US" sz="4800" cap="none" dirty="0"/>
              <a:t> performs two checks: SRM and then PPL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3C6DDBE-3CCA-45E2-A02E-4937AF3B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E097C17-D49D-4BC6-BA66-23E80108E5CE}"/>
              </a:ext>
            </a:extLst>
          </p:cNvPr>
          <p:cNvSpPr/>
          <p:nvPr/>
        </p:nvSpPr>
        <p:spPr>
          <a:xfrm>
            <a:off x="3548969" y="2346960"/>
            <a:ext cx="2973751" cy="1280160"/>
          </a:xfrm>
          <a:custGeom>
            <a:avLst/>
            <a:gdLst>
              <a:gd name="connsiteX0" fmla="*/ 261031 w 2973751"/>
              <a:gd name="connsiteY0" fmla="*/ 0 h 1280160"/>
              <a:gd name="connsiteX1" fmla="*/ 261031 w 2973751"/>
              <a:gd name="connsiteY1" fmla="*/ 1082040 h 1280160"/>
              <a:gd name="connsiteX2" fmla="*/ 2973751 w 2973751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3751" h="1280160">
                <a:moveTo>
                  <a:pt x="261031" y="0"/>
                </a:moveTo>
                <a:cubicBezTo>
                  <a:pt x="34971" y="434340"/>
                  <a:pt x="-191089" y="868680"/>
                  <a:pt x="261031" y="1082040"/>
                </a:cubicBezTo>
                <a:cubicBezTo>
                  <a:pt x="713151" y="1295400"/>
                  <a:pt x="1744391" y="909320"/>
                  <a:pt x="2973751" y="1280160"/>
                </a:cubicBezTo>
              </a:path>
            </a:pathLst>
          </a:custGeom>
          <a:noFill/>
          <a:ln w="190500">
            <a:solidFill>
              <a:srgbClr val="FF0000">
                <a:alpha val="85000"/>
              </a:srgbClr>
            </a:solidFill>
            <a:headEnd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83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ED3588-E291-46DA-9E5D-2A6A4B95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2880"/>
            <a:ext cx="11141987" cy="7132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7ECEF7-8F4E-4118-B1B8-D31A7657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883919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 err="1"/>
              <a:t>OpenProcess</a:t>
            </a:r>
            <a:r>
              <a:rPr lang="en-US" sz="4800" cap="none" dirty="0"/>
              <a:t> performs two checks: SRM and then PPL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3C6DDBE-3CCA-45E2-A02E-4937AF3B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08EB605-DD7E-4942-B65C-47F0CA8E714C}"/>
              </a:ext>
            </a:extLst>
          </p:cNvPr>
          <p:cNvSpPr/>
          <p:nvPr/>
        </p:nvSpPr>
        <p:spPr>
          <a:xfrm>
            <a:off x="3468998" y="2306320"/>
            <a:ext cx="4169607" cy="2819400"/>
          </a:xfrm>
          <a:custGeom>
            <a:avLst/>
            <a:gdLst>
              <a:gd name="connsiteX0" fmla="*/ 320682 w 4169607"/>
              <a:gd name="connsiteY0" fmla="*/ 0 h 2672080"/>
              <a:gd name="connsiteX1" fmla="*/ 249562 w 4169607"/>
              <a:gd name="connsiteY1" fmla="*/ 1076960 h 2672080"/>
              <a:gd name="connsiteX2" fmla="*/ 3074042 w 4169607"/>
              <a:gd name="connsiteY2" fmla="*/ 1148080 h 2672080"/>
              <a:gd name="connsiteX3" fmla="*/ 3074042 w 4169607"/>
              <a:gd name="connsiteY3" fmla="*/ 1950720 h 2672080"/>
              <a:gd name="connsiteX4" fmla="*/ 4100202 w 4169607"/>
              <a:gd name="connsiteY4" fmla="*/ 1960880 h 2672080"/>
              <a:gd name="connsiteX5" fmla="*/ 4110362 w 4169607"/>
              <a:gd name="connsiteY5" fmla="*/ 2672080 h 267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9607" h="2672080">
                <a:moveTo>
                  <a:pt x="320682" y="0"/>
                </a:moveTo>
                <a:cubicBezTo>
                  <a:pt x="55675" y="442806"/>
                  <a:pt x="-209331" y="885613"/>
                  <a:pt x="249562" y="1076960"/>
                </a:cubicBezTo>
                <a:cubicBezTo>
                  <a:pt x="708455" y="1268307"/>
                  <a:pt x="2603295" y="1002453"/>
                  <a:pt x="3074042" y="1148080"/>
                </a:cubicBezTo>
                <a:cubicBezTo>
                  <a:pt x="3544789" y="1293707"/>
                  <a:pt x="2903015" y="1815253"/>
                  <a:pt x="3074042" y="1950720"/>
                </a:cubicBezTo>
                <a:cubicBezTo>
                  <a:pt x="3245069" y="2086187"/>
                  <a:pt x="3927482" y="1840653"/>
                  <a:pt x="4100202" y="1960880"/>
                </a:cubicBezTo>
                <a:cubicBezTo>
                  <a:pt x="4272922" y="2081107"/>
                  <a:pt x="4062949" y="2499360"/>
                  <a:pt x="4110362" y="2672080"/>
                </a:cubicBezTo>
              </a:path>
            </a:pathLst>
          </a:custGeom>
          <a:noFill/>
          <a:ln w="190500">
            <a:solidFill>
              <a:srgbClr val="FF0000">
                <a:alpha val="85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742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3F2869-5B71-4BA3-A4EB-4BDC9445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2880"/>
            <a:ext cx="11141987" cy="7132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7ECEF7-8F4E-4118-B1B8-D31A7657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883919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 err="1"/>
              <a:t>OpenProcess</a:t>
            </a:r>
            <a:r>
              <a:rPr lang="en-US" sz="4800" cap="none" dirty="0"/>
              <a:t> performs two checks: SRM and then PPL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3C6DDBE-3CCA-45E2-A02E-4937AF3B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1325E0-5060-4747-A1A9-D367C3E8525E}"/>
              </a:ext>
            </a:extLst>
          </p:cNvPr>
          <p:cNvSpPr/>
          <p:nvPr/>
        </p:nvSpPr>
        <p:spPr>
          <a:xfrm>
            <a:off x="2257066" y="3310361"/>
            <a:ext cx="9225022" cy="170147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08EB605-DD7E-4942-B65C-47F0CA8E714C}"/>
              </a:ext>
            </a:extLst>
          </p:cNvPr>
          <p:cNvSpPr/>
          <p:nvPr/>
        </p:nvSpPr>
        <p:spPr>
          <a:xfrm>
            <a:off x="3468998" y="2306320"/>
            <a:ext cx="4169607" cy="2819400"/>
          </a:xfrm>
          <a:custGeom>
            <a:avLst/>
            <a:gdLst>
              <a:gd name="connsiteX0" fmla="*/ 320682 w 4169607"/>
              <a:gd name="connsiteY0" fmla="*/ 0 h 2672080"/>
              <a:gd name="connsiteX1" fmla="*/ 249562 w 4169607"/>
              <a:gd name="connsiteY1" fmla="*/ 1076960 h 2672080"/>
              <a:gd name="connsiteX2" fmla="*/ 3074042 w 4169607"/>
              <a:gd name="connsiteY2" fmla="*/ 1148080 h 2672080"/>
              <a:gd name="connsiteX3" fmla="*/ 3074042 w 4169607"/>
              <a:gd name="connsiteY3" fmla="*/ 1950720 h 2672080"/>
              <a:gd name="connsiteX4" fmla="*/ 4100202 w 4169607"/>
              <a:gd name="connsiteY4" fmla="*/ 1960880 h 2672080"/>
              <a:gd name="connsiteX5" fmla="*/ 4110362 w 4169607"/>
              <a:gd name="connsiteY5" fmla="*/ 2672080 h 267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69607" h="2672080">
                <a:moveTo>
                  <a:pt x="320682" y="0"/>
                </a:moveTo>
                <a:cubicBezTo>
                  <a:pt x="55675" y="442806"/>
                  <a:pt x="-209331" y="885613"/>
                  <a:pt x="249562" y="1076960"/>
                </a:cubicBezTo>
                <a:cubicBezTo>
                  <a:pt x="708455" y="1268307"/>
                  <a:pt x="2603295" y="1002453"/>
                  <a:pt x="3074042" y="1148080"/>
                </a:cubicBezTo>
                <a:cubicBezTo>
                  <a:pt x="3544789" y="1293707"/>
                  <a:pt x="2903015" y="1815253"/>
                  <a:pt x="3074042" y="1950720"/>
                </a:cubicBezTo>
                <a:cubicBezTo>
                  <a:pt x="3245069" y="2086187"/>
                  <a:pt x="3927482" y="1840653"/>
                  <a:pt x="4100202" y="1960880"/>
                </a:cubicBezTo>
                <a:cubicBezTo>
                  <a:pt x="4272922" y="2081107"/>
                  <a:pt x="4062949" y="2499360"/>
                  <a:pt x="4110362" y="2672080"/>
                </a:cubicBezTo>
              </a:path>
            </a:pathLst>
          </a:custGeom>
          <a:noFill/>
          <a:ln w="190500">
            <a:solidFill>
              <a:srgbClr val="FF0000">
                <a:alpha val="85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730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C1054-342B-4752-A694-548524AD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2880"/>
            <a:ext cx="11141987" cy="7132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7ECEF7-8F4E-4118-B1B8-D31A7657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883919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 err="1"/>
              <a:t>OpenProcess</a:t>
            </a:r>
            <a:r>
              <a:rPr lang="en-US" sz="4800" cap="none" dirty="0"/>
              <a:t> performs two checks: SRM and then PPL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3C6DDBE-3CCA-45E2-A02E-4937AF3B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3D4EA5-C137-4BA0-A38B-C8E3C52A73B9}"/>
              </a:ext>
            </a:extLst>
          </p:cNvPr>
          <p:cNvSpPr/>
          <p:nvPr/>
        </p:nvSpPr>
        <p:spPr>
          <a:xfrm>
            <a:off x="2257066" y="3310361"/>
            <a:ext cx="9225022" cy="170147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8BDA20-513C-47F3-8811-1C5F98C4608F}"/>
              </a:ext>
            </a:extLst>
          </p:cNvPr>
          <p:cNvSpPr/>
          <p:nvPr/>
        </p:nvSpPr>
        <p:spPr>
          <a:xfrm>
            <a:off x="3519016" y="2331720"/>
            <a:ext cx="5206997" cy="4541520"/>
          </a:xfrm>
          <a:custGeom>
            <a:avLst/>
            <a:gdLst>
              <a:gd name="connsiteX0" fmla="*/ 275744 w 5206997"/>
              <a:gd name="connsiteY0" fmla="*/ 0 h 4358640"/>
              <a:gd name="connsiteX1" fmla="*/ 260504 w 5206997"/>
              <a:gd name="connsiteY1" fmla="*/ 1051560 h 4358640"/>
              <a:gd name="connsiteX2" fmla="*/ 3018944 w 5206997"/>
              <a:gd name="connsiteY2" fmla="*/ 1112520 h 4358640"/>
              <a:gd name="connsiteX3" fmla="*/ 2988464 w 5206997"/>
              <a:gd name="connsiteY3" fmla="*/ 1965960 h 4358640"/>
              <a:gd name="connsiteX4" fmla="*/ 4055264 w 5206997"/>
              <a:gd name="connsiteY4" fmla="*/ 1935480 h 4358640"/>
              <a:gd name="connsiteX5" fmla="*/ 4070504 w 5206997"/>
              <a:gd name="connsiteY5" fmla="*/ 3596640 h 4358640"/>
              <a:gd name="connsiteX6" fmla="*/ 5122064 w 5206997"/>
              <a:gd name="connsiteY6" fmla="*/ 3703320 h 4358640"/>
              <a:gd name="connsiteX7" fmla="*/ 5167784 w 5206997"/>
              <a:gd name="connsiteY7" fmla="*/ 4358640 h 435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6997" h="4358640">
                <a:moveTo>
                  <a:pt x="275744" y="0"/>
                </a:moveTo>
                <a:cubicBezTo>
                  <a:pt x="39524" y="433070"/>
                  <a:pt x="-196696" y="866140"/>
                  <a:pt x="260504" y="1051560"/>
                </a:cubicBezTo>
                <a:cubicBezTo>
                  <a:pt x="717704" y="1236980"/>
                  <a:pt x="2564284" y="960120"/>
                  <a:pt x="3018944" y="1112520"/>
                </a:cubicBezTo>
                <a:cubicBezTo>
                  <a:pt x="3473604" y="1264920"/>
                  <a:pt x="2815744" y="1828800"/>
                  <a:pt x="2988464" y="1965960"/>
                </a:cubicBezTo>
                <a:cubicBezTo>
                  <a:pt x="3161184" y="2103120"/>
                  <a:pt x="3874924" y="1663700"/>
                  <a:pt x="4055264" y="1935480"/>
                </a:cubicBezTo>
                <a:cubicBezTo>
                  <a:pt x="4235604" y="2207260"/>
                  <a:pt x="3892704" y="3302000"/>
                  <a:pt x="4070504" y="3596640"/>
                </a:cubicBezTo>
                <a:cubicBezTo>
                  <a:pt x="4248304" y="3891280"/>
                  <a:pt x="4939184" y="3576320"/>
                  <a:pt x="5122064" y="3703320"/>
                </a:cubicBezTo>
                <a:cubicBezTo>
                  <a:pt x="5304944" y="3830320"/>
                  <a:pt x="5129684" y="4015740"/>
                  <a:pt x="5167784" y="4358640"/>
                </a:cubicBezTo>
              </a:path>
            </a:pathLst>
          </a:custGeom>
          <a:noFill/>
          <a:ln w="190500" cap="flat">
            <a:solidFill>
              <a:srgbClr val="FF0000">
                <a:alpha val="85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669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96339-EABB-473E-9052-3A471F46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 rot="202866">
            <a:off x="2088324" y="849516"/>
            <a:ext cx="8809456" cy="1399713"/>
          </a:xfrm>
          <a:prstGeom prst="cloudCallout">
            <a:avLst>
              <a:gd name="adj1" fmla="val -21611"/>
              <a:gd name="adj2" fmla="val 8516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9532C9-F92B-4BD2-9FF9-E6D65DB94F18}"/>
              </a:ext>
            </a:extLst>
          </p:cNvPr>
          <p:cNvSpPr/>
          <p:nvPr/>
        </p:nvSpPr>
        <p:spPr>
          <a:xfrm>
            <a:off x="3290542" y="5991001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0027A-BBE3-4BA5-B69C-2F6C5AEDF5EE}"/>
              </a:ext>
            </a:extLst>
          </p:cNvPr>
          <p:cNvSpPr/>
          <p:nvPr/>
        </p:nvSpPr>
        <p:spPr>
          <a:xfrm>
            <a:off x="1694046" y="-1149"/>
            <a:ext cx="944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Episode </a:t>
            </a:r>
            <a:r>
              <a:rPr lang="ru-RU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44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C5BAB-096C-4DFC-941E-F27BD1CD41E6}"/>
              </a:ext>
            </a:extLst>
          </p:cNvPr>
          <p:cNvSpPr txBox="1"/>
          <p:nvPr/>
        </p:nvSpPr>
        <p:spPr>
          <a:xfrm>
            <a:off x="2605089" y="1085251"/>
            <a:ext cx="78884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/>
              <a:t>Attacks on PPL?</a:t>
            </a:r>
          </a:p>
        </p:txBody>
      </p:sp>
      <p:pic>
        <p:nvPicPr>
          <p:cNvPr id="4" name="sounds_for_slides_8_bam_only">
            <a:hlinkClick r:id="" action="ppaction://media"/>
            <a:extLst>
              <a:ext uri="{FF2B5EF4-FFF2-40B4-BE49-F238E27FC236}">
                <a16:creationId xmlns:a16="http://schemas.microsoft.com/office/drawing/2014/main" id="{2643ABF7-460A-474F-AD4A-EA68D706B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418" y="6150546"/>
            <a:ext cx="487363" cy="487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79FF8-D00C-43A4-A057-8C444C5F0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542" y="2685448"/>
            <a:ext cx="1701047" cy="38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EB07D7-BDCC-42C7-AF4A-0248B06F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82880"/>
            <a:ext cx="10557283" cy="7406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1DC2B-F251-45B0-B175-A0D4E8C6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3458017-E6DB-4D7D-8DAF-3F0BB1A3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480"/>
            <a:ext cx="12192000" cy="944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Protection LEVEL can be illegally changed by Driver </a:t>
            </a:r>
          </a:p>
        </p:txBody>
      </p:sp>
    </p:spTree>
    <p:extLst>
      <p:ext uri="{BB962C8B-B14F-4D97-AF65-F5344CB8AC3E}">
        <p14:creationId xmlns:p14="http://schemas.microsoft.com/office/powerpoint/2010/main" val="178968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DDE33-41E0-4262-9F10-E23DFB7B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5D249-BA0A-4874-94A1-09E2DD3D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E8731-10E0-4529-867F-13A3F91E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5840" y="182880"/>
            <a:ext cx="14153540" cy="676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FCD263-B155-4AC2-89AD-B5BD65F208EF}"/>
              </a:ext>
            </a:extLst>
          </p:cNvPr>
          <p:cNvSpPr txBox="1"/>
          <p:nvPr/>
        </p:nvSpPr>
        <p:spPr>
          <a:xfrm>
            <a:off x="1371600" y="6287370"/>
            <a:ext cx="936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Attackers can disable PPL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784B1F2-DB92-4D13-A02E-023CC3FE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215578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4F73C-5B55-4872-96D8-AF2E5F68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82880"/>
            <a:ext cx="10557283" cy="7406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1DC2B-F251-45B0-B175-A0D4E8C6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04411EA-B6A1-494C-AD74-E5E59A07B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480"/>
            <a:ext cx="12192000" cy="944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Protection LEVEL can be illegally changed by Driver </a:t>
            </a:r>
          </a:p>
        </p:txBody>
      </p:sp>
    </p:spTree>
    <p:extLst>
      <p:ext uri="{BB962C8B-B14F-4D97-AF65-F5344CB8AC3E}">
        <p14:creationId xmlns:p14="http://schemas.microsoft.com/office/powerpoint/2010/main" val="1924986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1F31E2-0FA7-43EE-BC6C-D9131C9F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82880"/>
            <a:ext cx="10673835" cy="7406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1DC2B-F251-45B0-B175-A0D4E8C6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12848E6-968F-444E-8058-A615AED50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480"/>
            <a:ext cx="12192000" cy="944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Protection LEVEL can be illegally changed by Driver </a:t>
            </a:r>
          </a:p>
        </p:txBody>
      </p:sp>
    </p:spTree>
    <p:extLst>
      <p:ext uri="{BB962C8B-B14F-4D97-AF65-F5344CB8AC3E}">
        <p14:creationId xmlns:p14="http://schemas.microsoft.com/office/powerpoint/2010/main" val="1430529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50A5C2-9C04-433F-99E1-55E9311D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82880"/>
            <a:ext cx="10673835" cy="7406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1DC2B-F251-45B0-B175-A0D4E8C6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3204D50-5479-490A-8E25-2116D8B2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480"/>
            <a:ext cx="12192000" cy="944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Protection LEVEL can be illegally changed by Driver </a:t>
            </a:r>
          </a:p>
        </p:txBody>
      </p:sp>
    </p:spTree>
    <p:extLst>
      <p:ext uri="{BB962C8B-B14F-4D97-AF65-F5344CB8AC3E}">
        <p14:creationId xmlns:p14="http://schemas.microsoft.com/office/powerpoint/2010/main" val="2132235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9B98D-45E4-483A-8668-C0BEFBFD8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82880"/>
            <a:ext cx="10557283" cy="7406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1DC2B-F251-45B0-B175-A0D4E8C6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3704BFD-CEA5-41AE-9C9C-509004D7E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480"/>
            <a:ext cx="12192000" cy="944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Protection LEVEL can be illegally changed by Driver </a:t>
            </a:r>
          </a:p>
        </p:txBody>
      </p:sp>
    </p:spTree>
    <p:extLst>
      <p:ext uri="{BB962C8B-B14F-4D97-AF65-F5344CB8AC3E}">
        <p14:creationId xmlns:p14="http://schemas.microsoft.com/office/powerpoint/2010/main" val="14675216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3AE81-F214-46ED-8D18-A4B27276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82880"/>
            <a:ext cx="10557283" cy="7406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1DC2B-F251-45B0-B175-A0D4E8C6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F7EA75E-50BF-4717-BA8F-4195C82D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480"/>
            <a:ext cx="12192000" cy="944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Protection LEVEL can be illegally changed by Driver </a:t>
            </a:r>
          </a:p>
        </p:txBody>
      </p:sp>
    </p:spTree>
    <p:extLst>
      <p:ext uri="{BB962C8B-B14F-4D97-AF65-F5344CB8AC3E}">
        <p14:creationId xmlns:p14="http://schemas.microsoft.com/office/powerpoint/2010/main" val="12507946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872AB7-30E8-4A13-9CC2-C88F8BA9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82880"/>
            <a:ext cx="10673835" cy="7406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1DC2B-F251-45B0-B175-A0D4E8C6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2B59A-9366-4D16-BD83-4DBF86E90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480"/>
            <a:ext cx="12192000" cy="9448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Protection LEVEL can be illegally changed by Driver </a:t>
            </a:r>
          </a:p>
        </p:txBody>
      </p:sp>
    </p:spTree>
    <p:extLst>
      <p:ext uri="{BB962C8B-B14F-4D97-AF65-F5344CB8AC3E}">
        <p14:creationId xmlns:p14="http://schemas.microsoft.com/office/powerpoint/2010/main" val="2909684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EAC8D0-E85D-4F83-BE39-961B300E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9921874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89BD8-4E50-439E-8140-E68F51BA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41DE7A-E69A-4246-9F20-02F5C0A4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2199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/>
              <a:t>Attacks on PPL: Drivers Can Modify Protection Byte</a:t>
            </a:r>
          </a:p>
        </p:txBody>
      </p:sp>
    </p:spTree>
    <p:extLst>
      <p:ext uri="{BB962C8B-B14F-4D97-AF65-F5344CB8AC3E}">
        <p14:creationId xmlns:p14="http://schemas.microsoft.com/office/powerpoint/2010/main" val="28865284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F61684-BFBB-4A42-A14E-14E54E3D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9921874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89BD8-4E50-439E-8140-E68F51BA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41DE7A-E69A-4246-9F20-02F5C0A4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2199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/>
              <a:t>Attacks on PPL: Drivers Can Modify Protection Byte</a:t>
            </a:r>
          </a:p>
        </p:txBody>
      </p:sp>
    </p:spTree>
    <p:extLst>
      <p:ext uri="{BB962C8B-B14F-4D97-AF65-F5344CB8AC3E}">
        <p14:creationId xmlns:p14="http://schemas.microsoft.com/office/powerpoint/2010/main" val="1716087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798605-C726-49A8-BDBE-7B0B2649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9921874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89BD8-4E50-439E-8140-E68F51BA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41DE7A-E69A-4246-9F20-02F5C0A4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2199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/>
              <a:t>Attacks on PPL: Drivers Can Modify Protection Byte</a:t>
            </a:r>
          </a:p>
        </p:txBody>
      </p:sp>
    </p:spTree>
    <p:extLst>
      <p:ext uri="{BB962C8B-B14F-4D97-AF65-F5344CB8AC3E}">
        <p14:creationId xmlns:p14="http://schemas.microsoft.com/office/powerpoint/2010/main" val="22058134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D5E66B-3547-4F6A-9F30-0521243C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9921874" cy="6400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89BD8-4E50-439E-8140-E68F51BA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41DE7A-E69A-4246-9F20-02F5C0A4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2199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/>
              <a:t>Attacks on PPL: Drivers Can Modify Protection Byte</a:t>
            </a:r>
          </a:p>
        </p:txBody>
      </p:sp>
    </p:spTree>
    <p:extLst>
      <p:ext uri="{BB962C8B-B14F-4D97-AF65-F5344CB8AC3E}">
        <p14:creationId xmlns:p14="http://schemas.microsoft.com/office/powerpoint/2010/main" val="96041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571F31-9021-4A94-8146-AE78CAD3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45B92-D6F1-443A-BAA7-B5D5A0461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C7BE9-A12D-4314-BC1F-1E092C08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5841" y="182880"/>
            <a:ext cx="14153540" cy="6766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10191-BC4B-4DFB-A675-E459441A4350}"/>
              </a:ext>
            </a:extLst>
          </p:cNvPr>
          <p:cNvSpPr txBox="1"/>
          <p:nvPr/>
        </p:nvSpPr>
        <p:spPr>
          <a:xfrm>
            <a:off x="1371600" y="6287370"/>
            <a:ext cx="93610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Attackers can steal users data easily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8385E8A-58A5-4C9C-86E5-26C1997A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8" y="65310"/>
            <a:ext cx="8723811" cy="65975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255937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DC0A5696-C06B-4E20-AC22-92104410F89E}"/>
              </a:ext>
            </a:extLst>
          </p:cNvPr>
          <p:cNvSpPr/>
          <p:nvPr/>
        </p:nvSpPr>
        <p:spPr>
          <a:xfrm>
            <a:off x="2924896" y="5960880"/>
            <a:ext cx="2072640" cy="6770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96339-EABB-473E-9052-3A471F46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D30E267-E278-4883-8576-553F55635AC4}"/>
              </a:ext>
            </a:extLst>
          </p:cNvPr>
          <p:cNvSpPr/>
          <p:nvPr/>
        </p:nvSpPr>
        <p:spPr>
          <a:xfrm rot="202866">
            <a:off x="2405378" y="2018976"/>
            <a:ext cx="8809456" cy="1493061"/>
          </a:xfrm>
          <a:prstGeom prst="cloudCallout">
            <a:avLst>
              <a:gd name="adj1" fmla="val -27886"/>
              <a:gd name="adj2" fmla="val 7922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CA08">
                  <a:lumMod val="75000"/>
                </a:srgbClr>
              </a:buClr>
              <a:buSzPct val="85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A0027A-BBE3-4BA5-B69C-2F6C5AEDF5EE}"/>
              </a:ext>
            </a:extLst>
          </p:cNvPr>
          <p:cNvSpPr/>
          <p:nvPr/>
        </p:nvSpPr>
        <p:spPr>
          <a:xfrm>
            <a:off x="1694046" y="-1149"/>
            <a:ext cx="944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Episode </a:t>
            </a:r>
            <a:r>
              <a:rPr lang="ru-RU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4400" dirty="0"/>
              <a:t> </a:t>
            </a:r>
          </a:p>
        </p:txBody>
      </p:sp>
      <p:pic>
        <p:nvPicPr>
          <p:cNvPr id="18" name="sounds_for_slides_1_tu_tum_long_1">
            <a:hlinkClick r:id="" action="ppaction://media"/>
            <a:extLst>
              <a:ext uri="{FF2B5EF4-FFF2-40B4-BE49-F238E27FC236}">
                <a16:creationId xmlns:a16="http://schemas.microsoft.com/office/drawing/2014/main" id="{7BC9484C-D9EF-41FE-83F5-21E94FEBC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080" y="6303264"/>
            <a:ext cx="4064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D0137-6B07-4109-9697-EA22A4EA8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471" y="3744227"/>
            <a:ext cx="1705490" cy="27622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A34A50-F709-44DE-A5A9-9C4C10587926}"/>
              </a:ext>
            </a:extLst>
          </p:cNvPr>
          <p:cNvSpPr/>
          <p:nvPr/>
        </p:nvSpPr>
        <p:spPr>
          <a:xfrm>
            <a:off x="9237044" y="2827194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C5BAB-096C-4DFC-941E-F27BD1CD41E6}"/>
              </a:ext>
            </a:extLst>
          </p:cNvPr>
          <p:cNvSpPr txBox="1"/>
          <p:nvPr/>
        </p:nvSpPr>
        <p:spPr>
          <a:xfrm>
            <a:off x="2742016" y="2312821"/>
            <a:ext cx="7888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Mimikatz can disable PPL!</a:t>
            </a:r>
          </a:p>
        </p:txBody>
      </p:sp>
    </p:spTree>
    <p:extLst>
      <p:ext uri="{BB962C8B-B14F-4D97-AF65-F5344CB8AC3E}">
        <p14:creationId xmlns:p14="http://schemas.microsoft.com/office/powerpoint/2010/main" val="18880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8E85-3162-4CF0-9BF8-A4D44B2B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A6AB22A-43BB-4D92-A4CD-F156E994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509344" cy="76200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 Mimikatz can gather credentials from Windows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67C97-2566-47C6-9EE6-C4F6E8562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371052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992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667448-5BFB-4345-BCDD-312F32D7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322887" cy="52120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509344" cy="76200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 Mimikatz can gather credentials from Windows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2B54CC5-1F93-481D-A88E-209F9816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86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237630-4F4A-4F11-A59A-5B299532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322887" cy="52120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509344" cy="76200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 Mimikatz can gather credentials from Windows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2850C-8D4E-440A-9EFE-9830DB392EB7}"/>
              </a:ext>
            </a:extLst>
          </p:cNvPr>
          <p:cNvSpPr txBox="1"/>
          <p:nvPr/>
        </p:nvSpPr>
        <p:spPr>
          <a:xfrm>
            <a:off x="240792" y="5507893"/>
            <a:ext cx="273390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 Add debug privilege</a:t>
            </a:r>
          </a:p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 Dump user’s hash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0ED445-803A-4B9B-81CC-7DE37219E18A}"/>
              </a:ext>
            </a:extLst>
          </p:cNvPr>
          <p:cNvSpPr>
            <a:spLocks noChangeAspect="1"/>
          </p:cNvSpPr>
          <p:nvPr/>
        </p:nvSpPr>
        <p:spPr>
          <a:xfrm>
            <a:off x="103632" y="5699912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AC503B7-9C61-49BD-9146-987050A5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215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8CEAE0-CF73-45D5-A930-251D42BA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322887" cy="52120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509344" cy="76200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 Mimikatz can gather credentials from Windows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2850C-8D4E-440A-9EFE-9830DB392EB7}"/>
              </a:ext>
            </a:extLst>
          </p:cNvPr>
          <p:cNvSpPr txBox="1"/>
          <p:nvPr/>
        </p:nvSpPr>
        <p:spPr>
          <a:xfrm>
            <a:off x="240792" y="5507893"/>
            <a:ext cx="273390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 Add debug privilege</a:t>
            </a:r>
          </a:p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 Dump user’s hash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6C6110-E272-4950-ACF8-BEBDB8ABF761}"/>
              </a:ext>
            </a:extLst>
          </p:cNvPr>
          <p:cNvSpPr txBox="1"/>
          <p:nvPr/>
        </p:nvSpPr>
        <p:spPr>
          <a:xfrm>
            <a:off x="6291074" y="5507893"/>
            <a:ext cx="273390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Load Mimikatz driver</a:t>
            </a:r>
          </a:p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Clear Protection byte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0ED445-803A-4B9B-81CC-7DE37219E18A}"/>
              </a:ext>
            </a:extLst>
          </p:cNvPr>
          <p:cNvSpPr>
            <a:spLocks noChangeAspect="1"/>
          </p:cNvSpPr>
          <p:nvPr/>
        </p:nvSpPr>
        <p:spPr>
          <a:xfrm>
            <a:off x="103632" y="5699912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C299B3-F668-41D8-BF52-C25208762358}"/>
              </a:ext>
            </a:extLst>
          </p:cNvPr>
          <p:cNvSpPr>
            <a:spLocks noChangeAspect="1"/>
          </p:cNvSpPr>
          <p:nvPr/>
        </p:nvSpPr>
        <p:spPr>
          <a:xfrm>
            <a:off x="6153823" y="5699912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942228D-4E4C-40FD-B043-F52D3FFB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271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10A5F4-935C-4E07-BE1F-5D37C0A4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324995" cy="52120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509344" cy="76200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 Mimikatz can gather credentials from Windows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2850C-8D4E-440A-9EFE-9830DB392EB7}"/>
              </a:ext>
            </a:extLst>
          </p:cNvPr>
          <p:cNvSpPr txBox="1"/>
          <p:nvPr/>
        </p:nvSpPr>
        <p:spPr>
          <a:xfrm>
            <a:off x="240792" y="5507893"/>
            <a:ext cx="273390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 Add debug privilege</a:t>
            </a:r>
          </a:p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 Dump user’s hash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6C6110-E272-4950-ACF8-BEBDB8ABF761}"/>
              </a:ext>
            </a:extLst>
          </p:cNvPr>
          <p:cNvSpPr txBox="1"/>
          <p:nvPr/>
        </p:nvSpPr>
        <p:spPr>
          <a:xfrm>
            <a:off x="6291074" y="5507893"/>
            <a:ext cx="273390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Load Mimikatz driver</a:t>
            </a:r>
          </a:p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Clear Protection byte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0ED445-803A-4B9B-81CC-7DE37219E18A}"/>
              </a:ext>
            </a:extLst>
          </p:cNvPr>
          <p:cNvSpPr>
            <a:spLocks noChangeAspect="1"/>
          </p:cNvSpPr>
          <p:nvPr/>
        </p:nvSpPr>
        <p:spPr>
          <a:xfrm>
            <a:off x="103632" y="5699912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C299B3-F668-41D8-BF52-C25208762358}"/>
              </a:ext>
            </a:extLst>
          </p:cNvPr>
          <p:cNvSpPr>
            <a:spLocks noChangeAspect="1"/>
          </p:cNvSpPr>
          <p:nvPr/>
        </p:nvSpPr>
        <p:spPr>
          <a:xfrm>
            <a:off x="6153823" y="5699912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942228D-4E4C-40FD-B043-F52D3FFB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09A4E27B-D597-4FC7-B18C-AC75D86A3A1A}"/>
              </a:ext>
            </a:extLst>
          </p:cNvPr>
          <p:cNvSpPr/>
          <p:nvPr/>
        </p:nvSpPr>
        <p:spPr>
          <a:xfrm rot="18650953" flipH="1">
            <a:off x="8329651" y="2524112"/>
            <a:ext cx="3119054" cy="4707719"/>
          </a:xfrm>
          <a:prstGeom prst="triangle">
            <a:avLst>
              <a:gd name="adj" fmla="val 21340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664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FC609-2025-4BDF-A2D8-64EB8726E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324995" cy="52120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509344" cy="76200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 Mimikatz can gather credentials from Windows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2850C-8D4E-440A-9EFE-9830DB392EB7}"/>
              </a:ext>
            </a:extLst>
          </p:cNvPr>
          <p:cNvSpPr txBox="1"/>
          <p:nvPr/>
        </p:nvSpPr>
        <p:spPr>
          <a:xfrm>
            <a:off x="240792" y="5507893"/>
            <a:ext cx="273390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 Add debug privilege</a:t>
            </a:r>
          </a:p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 Dump user’s hash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6C6110-E272-4950-ACF8-BEBDB8ABF761}"/>
              </a:ext>
            </a:extLst>
          </p:cNvPr>
          <p:cNvSpPr txBox="1"/>
          <p:nvPr/>
        </p:nvSpPr>
        <p:spPr>
          <a:xfrm>
            <a:off x="6291074" y="5507893"/>
            <a:ext cx="273390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Load Mimikatz driver</a:t>
            </a:r>
          </a:p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Clear Protection byte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042C8-ADD7-44F5-9718-C15A50B6FA46}"/>
              </a:ext>
            </a:extLst>
          </p:cNvPr>
          <p:cNvSpPr txBox="1"/>
          <p:nvPr/>
        </p:nvSpPr>
        <p:spPr>
          <a:xfrm>
            <a:off x="9304020" y="5507893"/>
            <a:ext cx="269290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Add debug privilege</a:t>
            </a:r>
          </a:p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Dump user’s hash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0ED445-803A-4B9B-81CC-7DE37219E18A}"/>
              </a:ext>
            </a:extLst>
          </p:cNvPr>
          <p:cNvSpPr>
            <a:spLocks noChangeAspect="1"/>
          </p:cNvSpPr>
          <p:nvPr/>
        </p:nvSpPr>
        <p:spPr>
          <a:xfrm>
            <a:off x="103632" y="5699912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C299B3-F668-41D8-BF52-C25208762358}"/>
              </a:ext>
            </a:extLst>
          </p:cNvPr>
          <p:cNvSpPr>
            <a:spLocks noChangeAspect="1"/>
          </p:cNvSpPr>
          <p:nvPr/>
        </p:nvSpPr>
        <p:spPr>
          <a:xfrm>
            <a:off x="6153823" y="5699912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0E97C9-BFA0-4742-9440-9A5628A1A6BD}"/>
              </a:ext>
            </a:extLst>
          </p:cNvPr>
          <p:cNvSpPr>
            <a:spLocks noChangeAspect="1"/>
          </p:cNvSpPr>
          <p:nvPr/>
        </p:nvSpPr>
        <p:spPr>
          <a:xfrm>
            <a:off x="9166860" y="5693898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5F8E98D-1474-430B-86D7-29E5D7C9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659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99508-0254-4B96-9094-F38BFD490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324995" cy="52120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FA85C8-0B60-472B-99CE-4E7BCC47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509344" cy="76200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 Mimikatz can gather credentials from Windows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2850C-8D4E-440A-9EFE-9830DB392EB7}"/>
              </a:ext>
            </a:extLst>
          </p:cNvPr>
          <p:cNvSpPr txBox="1"/>
          <p:nvPr/>
        </p:nvSpPr>
        <p:spPr>
          <a:xfrm>
            <a:off x="240792" y="5507893"/>
            <a:ext cx="273390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 Add debug privilege</a:t>
            </a:r>
          </a:p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 Dump user’s hash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6C6110-E272-4950-ACF8-BEBDB8ABF761}"/>
              </a:ext>
            </a:extLst>
          </p:cNvPr>
          <p:cNvSpPr txBox="1"/>
          <p:nvPr/>
        </p:nvSpPr>
        <p:spPr>
          <a:xfrm>
            <a:off x="6291074" y="5507893"/>
            <a:ext cx="273390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Load Mimikatz driver</a:t>
            </a:r>
          </a:p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Clear Protection byte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042C8-ADD7-44F5-9718-C15A50B6FA46}"/>
              </a:ext>
            </a:extLst>
          </p:cNvPr>
          <p:cNvSpPr txBox="1"/>
          <p:nvPr/>
        </p:nvSpPr>
        <p:spPr>
          <a:xfrm>
            <a:off x="9304020" y="5507893"/>
            <a:ext cx="269290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Add debug privilege</a:t>
            </a:r>
          </a:p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Dump user’s hash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AE6DC8-D648-4D7F-90AC-963BE32D1366}"/>
              </a:ext>
            </a:extLst>
          </p:cNvPr>
          <p:cNvSpPr txBox="1"/>
          <p:nvPr/>
        </p:nvSpPr>
        <p:spPr>
          <a:xfrm>
            <a:off x="7130112" y="6294595"/>
            <a:ext cx="382236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74320" indent="-182880">
              <a:buFont typeface="Arial" panose="020B0604020202020204" pitchFamily="34" charset="0"/>
              <a:buChar char="•"/>
            </a:pPr>
            <a:r>
              <a:rPr lang="en-US" dirty="0"/>
              <a:t>Crack the hash to get password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0ED445-803A-4B9B-81CC-7DE37219E18A}"/>
              </a:ext>
            </a:extLst>
          </p:cNvPr>
          <p:cNvSpPr>
            <a:spLocks noChangeAspect="1"/>
          </p:cNvSpPr>
          <p:nvPr/>
        </p:nvSpPr>
        <p:spPr>
          <a:xfrm>
            <a:off x="103632" y="5699912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C299B3-F668-41D8-BF52-C25208762358}"/>
              </a:ext>
            </a:extLst>
          </p:cNvPr>
          <p:cNvSpPr>
            <a:spLocks noChangeAspect="1"/>
          </p:cNvSpPr>
          <p:nvPr/>
        </p:nvSpPr>
        <p:spPr>
          <a:xfrm>
            <a:off x="6153823" y="5699912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0E97C9-BFA0-4742-9440-9A5628A1A6BD}"/>
              </a:ext>
            </a:extLst>
          </p:cNvPr>
          <p:cNvSpPr>
            <a:spLocks noChangeAspect="1"/>
          </p:cNvSpPr>
          <p:nvPr/>
        </p:nvSpPr>
        <p:spPr>
          <a:xfrm>
            <a:off x="9166860" y="5693898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41286C-60A0-4BF1-A1A1-ED4193E6EA2B}"/>
              </a:ext>
            </a:extLst>
          </p:cNvPr>
          <p:cNvSpPr>
            <a:spLocks noChangeAspect="1"/>
          </p:cNvSpPr>
          <p:nvPr/>
        </p:nvSpPr>
        <p:spPr>
          <a:xfrm>
            <a:off x="6992951" y="6338890"/>
            <a:ext cx="274320" cy="27432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556909B0-3170-47D6-80A7-F1BF8988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082385" y="452018"/>
            <a:ext cx="10631562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Mimikatz disables PPL to dump NTLM hashes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3"/>
              </a:rPr>
              <a:t>https://www.youtube.com/embed/66g4PgtuD7c?vq=hd1440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94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D33A5-C058-4476-83CE-0582A00F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324995" cy="521208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935C4A3-1E41-4E24-A768-D7F17788E813}"/>
              </a:ext>
            </a:extLst>
          </p:cNvPr>
          <p:cNvSpPr/>
          <p:nvPr/>
        </p:nvSpPr>
        <p:spPr>
          <a:xfrm flipH="1">
            <a:off x="1950720" y="35619"/>
            <a:ext cx="14904720" cy="10738339"/>
          </a:xfrm>
          <a:prstGeom prst="ellipse">
            <a:avLst/>
          </a:prstGeom>
          <a:solidFill>
            <a:srgbClr val="FFCA08">
              <a:alpha val="10000"/>
            </a:srgbClr>
          </a:solidFill>
          <a:ln w="76200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4735B9-4A73-4128-BBE4-D43330540444}"/>
              </a:ext>
            </a:extLst>
          </p:cNvPr>
          <p:cNvGrpSpPr/>
          <p:nvPr/>
        </p:nvGrpSpPr>
        <p:grpSpPr>
          <a:xfrm>
            <a:off x="9411976" y="4380405"/>
            <a:ext cx="597904" cy="836919"/>
            <a:chOff x="6029416" y="2571450"/>
            <a:chExt cx="784594" cy="10617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F7745B-2CD3-4C87-BF47-61B17B1CF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416" y="2571450"/>
              <a:ext cx="784594" cy="96880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F0BE40-7834-421A-B459-94040B952D5B}"/>
                </a:ext>
              </a:extLst>
            </p:cNvPr>
            <p:cNvSpPr/>
            <p:nvPr/>
          </p:nvSpPr>
          <p:spPr>
            <a:xfrm>
              <a:off x="6221055" y="3046967"/>
              <a:ext cx="406265" cy="39433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BDE01E-69D4-4513-96F9-12701659F311}"/>
                </a:ext>
              </a:extLst>
            </p:cNvPr>
            <p:cNvSpPr txBox="1"/>
            <p:nvPr/>
          </p:nvSpPr>
          <p:spPr>
            <a:xfrm>
              <a:off x="6156902" y="2813247"/>
              <a:ext cx="583097" cy="819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?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5CF6064-F0F4-4CB8-A6A4-30C66B82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75" y="1336639"/>
            <a:ext cx="11168425" cy="169873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cap="none" dirty="0"/>
              <a:t>– How to prevent PPL disabling?</a:t>
            </a:r>
            <a:br>
              <a:rPr lang="en-US" cap="none" dirty="0"/>
            </a:br>
            <a:r>
              <a:rPr lang="en-US" cap="none" dirty="0"/>
              <a:t>– We need to restrict access to the Protection field!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05B0CC1-EEEB-41CA-90FD-FD3BAA729A36}"/>
              </a:ext>
            </a:extLst>
          </p:cNvPr>
          <p:cNvSpPr/>
          <p:nvPr/>
        </p:nvSpPr>
        <p:spPr>
          <a:xfrm rot="17564280" flipH="1">
            <a:off x="4689800" y="597833"/>
            <a:ext cx="5336488" cy="11193913"/>
          </a:xfrm>
          <a:prstGeom prst="triangle">
            <a:avLst>
              <a:gd name="adj" fmla="val 26056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78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Custom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FFDF6A"/>
      </a:accent3>
      <a:accent4>
        <a:srgbClr val="EC7016"/>
      </a:accent4>
      <a:accent5>
        <a:srgbClr val="E64823"/>
      </a:accent5>
      <a:accent6>
        <a:srgbClr val="9C6A6A"/>
      </a:accent6>
      <a:hlink>
        <a:srgbClr val="FFDF6A"/>
      </a:hlink>
      <a:folHlink>
        <a:srgbClr val="7F723D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35666</TotalTime>
  <Words>5782</Words>
  <Application>Microsoft Office PowerPoint</Application>
  <PresentationFormat>Widescreen</PresentationFormat>
  <Paragraphs>974</Paragraphs>
  <Slides>148</Slides>
  <Notes>39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6" baseType="lpstr">
      <vt:lpstr>Rockwell</vt:lpstr>
      <vt:lpstr>Wingdings</vt:lpstr>
      <vt:lpstr>Calibri</vt:lpstr>
      <vt:lpstr>Cambria</vt:lpstr>
      <vt:lpstr>Rockwell Condensed</vt:lpstr>
      <vt:lpstr>Courier New</vt:lpstr>
      <vt:lpstr>Arial</vt:lpstr>
      <vt:lpstr>Wood Type</vt:lpstr>
      <vt:lpstr>Protected Process Light will be Protected ‐  MemoryRanger Fills the Gap Again</vt:lpstr>
      <vt:lpstr>WHOAMI</vt:lpstr>
      <vt:lpstr>Agenda</vt:lpstr>
      <vt:lpstr>Agenda</vt:lpstr>
      <vt:lpstr>Agenda</vt:lpstr>
      <vt:lpstr>Agenda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PowerPoint Presentation</vt:lpstr>
      <vt:lpstr>PowerPoint Presentation</vt:lpstr>
      <vt:lpstr>Windows Features to Protect PROCESS Memory</vt:lpstr>
      <vt:lpstr>Windows Features to Protect PROCESS Memory: SRM</vt:lpstr>
      <vt:lpstr>A malware App calls OpenProcess() to Access Process Data</vt:lpstr>
      <vt:lpstr>SRM checks access rights using Token and Security Descriptor</vt:lpstr>
      <vt:lpstr>SRM checks access rights using Token and Security Descriptor</vt:lpstr>
      <vt:lpstr>SRM checks access rights using Token and Security Descriptor</vt:lpstr>
      <vt:lpstr>SRM allows full access for app with SeDebugPrivilege</vt:lpstr>
      <vt:lpstr>Malware with enabled debug privilege can steal sensitive data</vt:lpstr>
      <vt:lpstr>How to protect data from apps running with debug privilege?</vt:lpstr>
      <vt:lpstr>PowerPoint Presentation</vt:lpstr>
      <vt:lpstr>Windows Features to Protect PROCESS Memory: PPL</vt:lpstr>
      <vt:lpstr>PPL restricts non-PPL apps running with debug privilege</vt:lpstr>
      <vt:lpstr>PPL restricts non-PPL apps running with debug privilege</vt:lpstr>
      <vt:lpstr>PPL restricts non-PPL apps running with debug privilege</vt:lpstr>
      <vt:lpstr>PPL restricts non-PPL apps running with debug privilege</vt:lpstr>
      <vt:lpstr>PPL restricts non-PPL apps running with debug privilege</vt:lpstr>
      <vt:lpstr>PPL restricts non-PPL apps running with debug privilege</vt:lpstr>
      <vt:lpstr>PowerPoint Presentation</vt:lpstr>
      <vt:lpstr>PPL: a new Protection field in EPROCESS</vt:lpstr>
      <vt:lpstr>PPL: a new Protection field in EPROCESS</vt:lpstr>
      <vt:lpstr>PPL: a new Protection field in EPROCESS</vt:lpstr>
      <vt:lpstr>PPL: a new Protection field in EPROCESS</vt:lpstr>
      <vt:lpstr>PPL: a new Protection field in EPROCESS</vt:lpstr>
      <vt:lpstr>PPL: a new Protection field in EPROCESS</vt:lpstr>
      <vt:lpstr>Examples of protection Level</vt:lpstr>
      <vt:lpstr>Examples of protection Level</vt:lpstr>
      <vt:lpstr>Examples of protection Level</vt:lpstr>
      <vt:lpstr>PowerPoint Presentation</vt:lpstr>
      <vt:lpstr>PPL: CreateProcess</vt:lpstr>
      <vt:lpstr>PPL: CreateProcess</vt:lpstr>
      <vt:lpstr>PPL: CreateProcess</vt:lpstr>
      <vt:lpstr>PPL: CreateProcess</vt:lpstr>
      <vt:lpstr>PPL: CreateProcess</vt:lpstr>
      <vt:lpstr>PPL: PspAllocateProcess sets Protection.Level for the process</vt:lpstr>
      <vt:lpstr>PPL: PspAllocateProcess sets Protection.Level for the process</vt:lpstr>
      <vt:lpstr>PPL: PspAllocateProcess sets Protection.Level for the process</vt:lpstr>
      <vt:lpstr>PPL: PspAllocateProcess sets Protection.Level for the process</vt:lpstr>
      <vt:lpstr>PowerPoint Presentation</vt:lpstr>
      <vt:lpstr>PPL: OpenProcess</vt:lpstr>
      <vt:lpstr>PPL: OpenProcess</vt:lpstr>
      <vt:lpstr>PPL: OpenProcess</vt:lpstr>
      <vt:lpstr>PPL: OpenProcess</vt:lpstr>
      <vt:lpstr>PPL: OpenProcess  RtlTestProtectedAccess</vt:lpstr>
      <vt:lpstr>PPL: RtlTestProtectedAccess()</vt:lpstr>
      <vt:lpstr>PPL: RtlTestProtectedAccess()</vt:lpstr>
      <vt:lpstr>PPL: RtlTestProtectedAccess()</vt:lpstr>
      <vt:lpstr>PPL: RtlTestProtectedAccess()</vt:lpstr>
      <vt:lpstr>PPL: RtlTestProtectedAccess()</vt:lpstr>
      <vt:lpstr>RtlProtectedAccess Array</vt:lpstr>
      <vt:lpstr>RtlProtectedAccess Array</vt:lpstr>
      <vt:lpstr>RtlProtectedAccess Array</vt:lpstr>
      <vt:lpstr>RtlProtectedAccess Array</vt:lpstr>
      <vt:lpstr>RtlProtectedAccess Array</vt:lpstr>
      <vt:lpstr>PowerPoint Presentation</vt:lpstr>
      <vt:lpstr>OpenProcess performs two checks: SRM and then PPL</vt:lpstr>
      <vt:lpstr>OpenProcess performs two checks: SRM and then PPL</vt:lpstr>
      <vt:lpstr>OpenProcess performs two checks: SRM and then PPL</vt:lpstr>
      <vt:lpstr>OpenProcess performs two checks: SRM and then PPL</vt:lpstr>
      <vt:lpstr>OpenProcess performs two checks: SRM and then PPL</vt:lpstr>
      <vt:lpstr>PowerPoint Presentation</vt:lpstr>
      <vt:lpstr>Protection LEVEL can be illegally changed by Driver </vt:lpstr>
      <vt:lpstr>Protection LEVEL can be illegally changed by Driver </vt:lpstr>
      <vt:lpstr>Protection LEVEL can be illegally changed by Driver </vt:lpstr>
      <vt:lpstr>Protection LEVEL can be illegally changed by Driver </vt:lpstr>
      <vt:lpstr>Protection LEVEL can be illegally changed by Driver </vt:lpstr>
      <vt:lpstr>Protection LEVEL can be illegally changed by Driver </vt:lpstr>
      <vt:lpstr>Protection LEVEL can be illegally changed by Driver </vt:lpstr>
      <vt:lpstr>Attacks on PPL: Drivers Can Modify Protection Byte</vt:lpstr>
      <vt:lpstr>Attacks on PPL: Drivers Can Modify Protection Byte</vt:lpstr>
      <vt:lpstr>Attacks on PPL: Drivers Can Modify Protection Byte</vt:lpstr>
      <vt:lpstr>Attacks on PPL: Drivers Can Modify Protection Byte</vt:lpstr>
      <vt:lpstr>PowerPoint Presentation</vt:lpstr>
      <vt:lpstr> Mimikatz can gather credentials from Windows</vt:lpstr>
      <vt:lpstr> Mimikatz can gather credentials from Windows</vt:lpstr>
      <vt:lpstr> Mimikatz can gather credentials from Windows</vt:lpstr>
      <vt:lpstr> Mimikatz can gather credentials from Windows</vt:lpstr>
      <vt:lpstr> Mimikatz can gather credentials from Windows</vt:lpstr>
      <vt:lpstr> Mimikatz can gather credentials from Windows</vt:lpstr>
      <vt:lpstr> Mimikatz can gather credentials from Windows</vt:lpstr>
      <vt:lpstr>PowerPoint Presentation</vt:lpstr>
      <vt:lpstr>– How to prevent PPL disabling? – We need to restrict access to the Protection field!</vt:lpstr>
      <vt:lpstr>PowerPoint Presentation</vt:lpstr>
      <vt:lpstr>Kernel Drivers share the same memory Space</vt:lpstr>
      <vt:lpstr>How to restrict access to the Protection field?</vt:lpstr>
      <vt:lpstr>MemoryRanger</vt:lpstr>
      <vt:lpstr>PowerPoint Presentation</vt:lpstr>
      <vt:lpstr>MemoryRanger Prevents Disabling of PPL</vt:lpstr>
      <vt:lpstr>MemoryRanger Prevents Disabling of PPL</vt:lpstr>
      <vt:lpstr>MemoryRanger Prevents Disabling of PPL</vt:lpstr>
      <vt:lpstr>MemoryRanger Prevents Disabling of PPL</vt:lpstr>
      <vt:lpstr>MemoryRanger Prevents Disabling of PPL</vt:lpstr>
      <vt:lpstr>PowerPoint Presentation</vt:lpstr>
      <vt:lpstr>MemoryRanger Prevents Disabling of PPL for LSASS</vt:lpstr>
      <vt:lpstr>PowerPoint Presentation</vt:lpstr>
      <vt:lpstr>PowerPoint Presentation</vt:lpstr>
      <vt:lpstr>Code-Signing Certificate Determines the Protection Level </vt:lpstr>
      <vt:lpstr>Malware can escalate its PPL to dump Protected Apps</vt:lpstr>
      <vt:lpstr>Malware can escalate its PPL to dump Protected Apps</vt:lpstr>
      <vt:lpstr>Malware can escalate its PPL to dump Protected Apps</vt:lpstr>
      <vt:lpstr>Malware can escalate its PPL to dump Protected Apps</vt:lpstr>
      <vt:lpstr>PowerPoint Presentation</vt:lpstr>
      <vt:lpstr>Malware can escalate its PPL to dump Protected Apps</vt:lpstr>
      <vt:lpstr>PowerPoint Presentation</vt:lpstr>
      <vt:lpstr>MemoryRanger blocks modifying PPL </vt:lpstr>
      <vt:lpstr>MemoryRanger blocks modifying PPL </vt:lpstr>
      <vt:lpstr>MemoryRanger blocks modifying PPL </vt:lpstr>
      <vt:lpstr>MemoryRanger blocks modifying PPL </vt:lpstr>
      <vt:lpstr>PowerPoint Presentation</vt:lpstr>
      <vt:lpstr>MemoryRanger blocks modifying PPL </vt:lpstr>
      <vt:lpstr>PowerPoint Presentation</vt:lpstr>
      <vt:lpstr>Memory Ranger architecture</vt:lpstr>
      <vt:lpstr>Memory Ranger architecture</vt:lpstr>
      <vt:lpstr>Memory Ranger architecture</vt:lpstr>
      <vt:lpstr>Memory Ranger architecture</vt:lpstr>
      <vt:lpstr>Memory Ranger architecture</vt:lpstr>
      <vt:lpstr>Memory Ranger architecture</vt:lpstr>
      <vt:lpstr>Memory Ranger architecture</vt:lpstr>
      <vt:lpstr>Memory Ranger architecture</vt:lpstr>
      <vt:lpstr>Memory Ranger architecture</vt:lpstr>
      <vt:lpstr>Memory Ranger architecture</vt:lpstr>
      <vt:lpstr>Memory Ranger architecture</vt:lpstr>
      <vt:lpstr>MemoryRanger: Previous Research </vt:lpstr>
      <vt:lpstr>MemoryRanger can Protect PPL</vt:lpstr>
      <vt:lpstr>MemoryRanger can Protect PPL</vt:lpstr>
      <vt:lpstr>MemoryRanger can Protect PPL</vt:lpstr>
      <vt:lpstr>MemoryRanger can Protect PPL</vt:lpstr>
      <vt:lpstr>MemoryRanger can Protect PPL</vt:lpstr>
      <vt:lpstr>MemoryRanger can Protect PPL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Igor Korkin</cp:lastModifiedBy>
  <cp:revision>1118</cp:revision>
  <dcterms:created xsi:type="dcterms:W3CDTF">2020-05-30T05:46:53Z</dcterms:created>
  <dcterms:modified xsi:type="dcterms:W3CDTF">2021-10-31T15:20:03Z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(3)vLdIKC3HwVTY7VZDi2SEFEMjj7qN48Kq0vCMvtJEtFWLuHHdLPre96x0CYGV+3sbz+hg5WTV
Ot6TlCmSLbRvHyN9vSDvR0OfklPt9ZveuwAiC4R5F6plfTCATaLTjgjrs80hJPRW/TTIW6ou
a2RGethjC8bZKMe7ELPn2FWIUTcKdSpVFAdg5tBT7F1u5afgLSDcbfv/JF2fBGK+KcYh7TZq
yVAz+dFRGtgZroYBBS</vt:lpwstr>
  </property>
  <property fmtid="{D5CDD505-2E9C-101B-9397-08002B2CF9AE}" pid="3" name="_2015_ms_pID_7253431">
    <vt:lpwstr>hmjZyk7sLmnwFjauFY0fMAVlw/J1OD7opvL/nSKeuDCs/hRhu4yZtk
pUu2TDnPn+T+dNQ4rx5XxB5+BbKUTXBf4+GbQN7bIVfUTyoYKNW3tMeYv02if8NwQ3TtDpAZ
QzFIt3amPupd2g1w0H1KHFqLqFW7NDxp0d7DVxSaQJPeVtAXnbUbN6JeLLGP+IgoMwygrgla
4AZZQT/ZJBYxVESxx2jOd4zUwPeANiWul54c</vt:lpwstr>
  </property>
  <property fmtid="{D5CDD505-2E9C-101B-9397-08002B2CF9AE}" pid="4" name="_2015_ms_pID_7253432">
    <vt:lpwstr>Ww==</vt:lpwstr>
  </property>
</Properties>
</file>